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59" r:id="rId4"/>
    <p:sldId id="285" r:id="rId5"/>
    <p:sldId id="28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1" r:id="rId21"/>
    <p:sldId id="274" r:id="rId22"/>
    <p:sldId id="275" r:id="rId23"/>
    <p:sldId id="276" r:id="rId24"/>
    <p:sldId id="279" r:id="rId25"/>
    <p:sldId id="280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D06C8-BEA0-4E65-BBEE-E77879346B7C}" type="datetimeFigureOut">
              <a:rPr lang="en-GB" smtClean="0"/>
              <a:t>23/08/2017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6F827-ABB9-4A54-91FC-EE3D369A1D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904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7D989B2-6F1E-4383-85B1-ABE8AC34D775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60C4-FD43-4FE3-8AAE-FE5F890F3526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D18D7-C1FF-4635-97D3-B1F8031EE5DC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CE50D-C672-4DAE-9241-36A79C4ACBA8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CB072-E0DF-401D-8C84-99B924497A15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1C75-DCA1-4B69-8744-118BA8C3554E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E818-C38E-41A5-A534-F70A00A0B914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7E6B6-39E9-45D7-9432-870AA6646B9B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6A9B-DB47-4562-A886-ED872A053D8D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5C9C-CB71-4C62-BE6F-4BD089C9300F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5657-3EC0-444A-BE25-5CA0E66CF6DD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6C5E-5905-4950-9CEF-B325A9A1418C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58F1B-1D79-4D57-A29E-81A7AF84CD8A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4D65E-BC1C-48C5-A81E-3B59D91A16B4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5EE5-D7EA-4D6D-ADB7-AE927A4F85BC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8BACF-6EF0-4E52-B474-157AE97D5EF8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DFEFD-FEC4-4E18-A38A-F94358E107BB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03C2A-B765-4802-A6BB-C699607EADD7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jp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26" Type="http://schemas.openxmlformats.org/officeDocument/2006/relationships/image" Target="../media/image117.png"/><Relationship Id="rId3" Type="http://schemas.openxmlformats.org/officeDocument/2006/relationships/image" Target="../media/image94.png"/><Relationship Id="rId21" Type="http://schemas.openxmlformats.org/officeDocument/2006/relationships/image" Target="../media/image11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5" Type="http://schemas.openxmlformats.org/officeDocument/2006/relationships/image" Target="../media/image116.pn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Relationship Id="rId27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26" Type="http://schemas.openxmlformats.org/officeDocument/2006/relationships/image" Target="../media/image143.png"/><Relationship Id="rId39" Type="http://schemas.openxmlformats.org/officeDocument/2006/relationships/image" Target="../media/image156.png"/><Relationship Id="rId21" Type="http://schemas.openxmlformats.org/officeDocument/2006/relationships/image" Target="../media/image138.png"/><Relationship Id="rId34" Type="http://schemas.openxmlformats.org/officeDocument/2006/relationships/image" Target="../media/image151.png"/><Relationship Id="rId42" Type="http://schemas.openxmlformats.org/officeDocument/2006/relationships/image" Target="../media/image159.png"/><Relationship Id="rId47" Type="http://schemas.openxmlformats.org/officeDocument/2006/relationships/image" Target="../media/image164.png"/><Relationship Id="rId50" Type="http://schemas.openxmlformats.org/officeDocument/2006/relationships/image" Target="../media/image167.png"/><Relationship Id="rId55" Type="http://schemas.openxmlformats.org/officeDocument/2006/relationships/image" Target="../media/image172.png"/><Relationship Id="rId63" Type="http://schemas.openxmlformats.org/officeDocument/2006/relationships/image" Target="../media/image18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29" Type="http://schemas.openxmlformats.org/officeDocument/2006/relationships/image" Target="../media/image146.png"/><Relationship Id="rId41" Type="http://schemas.openxmlformats.org/officeDocument/2006/relationships/image" Target="../media/image158.png"/><Relationship Id="rId54" Type="http://schemas.openxmlformats.org/officeDocument/2006/relationships/image" Target="../media/image171.png"/><Relationship Id="rId62" Type="http://schemas.openxmlformats.org/officeDocument/2006/relationships/image" Target="../media/image1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24" Type="http://schemas.openxmlformats.org/officeDocument/2006/relationships/image" Target="../media/image141.png"/><Relationship Id="rId32" Type="http://schemas.openxmlformats.org/officeDocument/2006/relationships/image" Target="../media/image149.png"/><Relationship Id="rId37" Type="http://schemas.openxmlformats.org/officeDocument/2006/relationships/image" Target="../media/image154.png"/><Relationship Id="rId40" Type="http://schemas.openxmlformats.org/officeDocument/2006/relationships/image" Target="../media/image157.png"/><Relationship Id="rId45" Type="http://schemas.openxmlformats.org/officeDocument/2006/relationships/image" Target="../media/image162.png"/><Relationship Id="rId53" Type="http://schemas.openxmlformats.org/officeDocument/2006/relationships/image" Target="../media/image170.png"/><Relationship Id="rId58" Type="http://schemas.openxmlformats.org/officeDocument/2006/relationships/image" Target="../media/image175.jp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36" Type="http://schemas.openxmlformats.org/officeDocument/2006/relationships/image" Target="../media/image153.png"/><Relationship Id="rId49" Type="http://schemas.openxmlformats.org/officeDocument/2006/relationships/image" Target="../media/image166.png"/><Relationship Id="rId57" Type="http://schemas.openxmlformats.org/officeDocument/2006/relationships/image" Target="../media/image174.jpg"/><Relationship Id="rId61" Type="http://schemas.openxmlformats.org/officeDocument/2006/relationships/image" Target="../media/image178.jp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31" Type="http://schemas.openxmlformats.org/officeDocument/2006/relationships/image" Target="../media/image148.png"/><Relationship Id="rId44" Type="http://schemas.openxmlformats.org/officeDocument/2006/relationships/image" Target="../media/image161.jpg"/><Relationship Id="rId52" Type="http://schemas.openxmlformats.org/officeDocument/2006/relationships/image" Target="../media/image169.jpg"/><Relationship Id="rId60" Type="http://schemas.openxmlformats.org/officeDocument/2006/relationships/image" Target="../media/image177.png"/><Relationship Id="rId4" Type="http://schemas.openxmlformats.org/officeDocument/2006/relationships/image" Target="../media/image121.jp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Relationship Id="rId30" Type="http://schemas.openxmlformats.org/officeDocument/2006/relationships/image" Target="../media/image147.png"/><Relationship Id="rId35" Type="http://schemas.openxmlformats.org/officeDocument/2006/relationships/image" Target="../media/image152.png"/><Relationship Id="rId43" Type="http://schemas.openxmlformats.org/officeDocument/2006/relationships/image" Target="../media/image160.jpg"/><Relationship Id="rId48" Type="http://schemas.openxmlformats.org/officeDocument/2006/relationships/image" Target="../media/image165.jpg"/><Relationship Id="rId56" Type="http://schemas.openxmlformats.org/officeDocument/2006/relationships/image" Target="../media/image173.png"/><Relationship Id="rId8" Type="http://schemas.openxmlformats.org/officeDocument/2006/relationships/image" Target="../media/image125.png"/><Relationship Id="rId51" Type="http://schemas.openxmlformats.org/officeDocument/2006/relationships/image" Target="../media/image168.jpg"/><Relationship Id="rId3" Type="http://schemas.openxmlformats.org/officeDocument/2006/relationships/image" Target="../media/image120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5" Type="http://schemas.openxmlformats.org/officeDocument/2006/relationships/image" Target="../media/image142.png"/><Relationship Id="rId33" Type="http://schemas.openxmlformats.org/officeDocument/2006/relationships/image" Target="../media/image150.png"/><Relationship Id="rId38" Type="http://schemas.openxmlformats.org/officeDocument/2006/relationships/image" Target="../media/image155.png"/><Relationship Id="rId46" Type="http://schemas.openxmlformats.org/officeDocument/2006/relationships/image" Target="../media/image163.png"/><Relationship Id="rId59" Type="http://schemas.openxmlformats.org/officeDocument/2006/relationships/image" Target="../media/image17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jp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jp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postscapes.com/what-exactly-is-" TargetMode="Externa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1"/>
            <a:ext cx="9906000" cy="6858000"/>
          </a:xfrm>
          <a:custGeom>
            <a:avLst/>
            <a:gdLst/>
            <a:ahLst/>
            <a:cxnLst/>
            <a:rect l="l" t="t" r="r" b="b"/>
            <a:pathLst>
              <a:path w="9906000" h="6858000">
                <a:moveTo>
                  <a:pt x="0" y="0"/>
                </a:moveTo>
                <a:lnTo>
                  <a:pt x="9905998" y="0"/>
                </a:lnTo>
                <a:lnTo>
                  <a:pt x="9905998" y="6857998"/>
                </a:lnTo>
                <a:lnTo>
                  <a:pt x="0" y="6857998"/>
                </a:lnTo>
                <a:lnTo>
                  <a:pt x="0" y="0"/>
                </a:lnTo>
                <a:close/>
              </a:path>
            </a:pathLst>
          </a:custGeom>
          <a:solidFill>
            <a:srgbClr val="D43D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000" y="2"/>
            <a:ext cx="1320782" cy="4480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3000" y="1"/>
            <a:ext cx="9904614" cy="68531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75006" y="403606"/>
            <a:ext cx="7847330" cy="12446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5007610" algn="l"/>
              </a:tabLst>
            </a:pPr>
            <a:r>
              <a:rPr sz="4000" spc="-5" dirty="0">
                <a:solidFill>
                  <a:srgbClr val="FFFFFF"/>
                </a:solidFill>
                <a:latin typeface="Century Gothic Bold"/>
                <a:cs typeface="Century Gothic Bold"/>
              </a:rPr>
              <a:t>INTERNET</a:t>
            </a:r>
            <a:r>
              <a:rPr sz="4000" dirty="0">
                <a:solidFill>
                  <a:srgbClr val="FFFFFF"/>
                </a:solidFill>
                <a:latin typeface="Century Gothic Bold"/>
                <a:cs typeface="Century Gothic Bold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entury Gothic Bold"/>
                <a:cs typeface="Century Gothic Bold"/>
              </a:rPr>
              <a:t>OF</a:t>
            </a:r>
            <a:r>
              <a:rPr sz="4000" spc="5" dirty="0">
                <a:solidFill>
                  <a:srgbClr val="FFFFFF"/>
                </a:solidFill>
                <a:latin typeface="Century Gothic Bold"/>
                <a:cs typeface="Century Gothic Bold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entury Gothic Bold"/>
                <a:cs typeface="Century Gothic Bold"/>
              </a:rPr>
              <a:t>THINGS	</a:t>
            </a:r>
            <a:r>
              <a:rPr sz="4000" dirty="0">
                <a:solidFill>
                  <a:srgbClr val="FFFFFF"/>
                </a:solidFill>
                <a:latin typeface="Century Gothic Bold"/>
                <a:cs typeface="Century Gothic Bold"/>
              </a:rPr>
              <a:t>&amp; BIG</a:t>
            </a:r>
            <a:r>
              <a:rPr sz="4000" spc="-95" dirty="0">
                <a:solidFill>
                  <a:srgbClr val="FFFFFF"/>
                </a:solidFill>
                <a:latin typeface="Century Gothic Bold"/>
                <a:cs typeface="Century Gothic Bold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entury Gothic Bold"/>
                <a:cs typeface="Century Gothic Bold"/>
              </a:rPr>
              <a:t>DATA</a:t>
            </a:r>
            <a:endParaRPr sz="4000">
              <a:latin typeface="Century Gothic Bold"/>
              <a:cs typeface="Century Gothic Bold"/>
            </a:endParaRPr>
          </a:p>
          <a:p>
            <a:pPr algn="ctr">
              <a:lnSpc>
                <a:spcPct val="100000"/>
              </a:lnSpc>
              <a:tabLst>
                <a:tab pos="975994" algn="l"/>
              </a:tabLst>
            </a:pPr>
            <a:r>
              <a:rPr sz="4000" spc="-5" dirty="0">
                <a:solidFill>
                  <a:srgbClr val="FFFFFF"/>
                </a:solidFill>
                <a:latin typeface="Century Gothic"/>
                <a:cs typeface="Century Gothic"/>
              </a:rPr>
              <a:t>THE	PERFECT</a:t>
            </a:r>
            <a:r>
              <a:rPr sz="4000" spc="-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entury Gothic"/>
                <a:cs typeface="Century Gothic"/>
              </a:rPr>
              <a:t>MARRIAGE</a:t>
            </a:r>
            <a:endParaRPr sz="40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75563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04245" y="3997956"/>
            <a:ext cx="7900034" cy="168719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2000" spc="-5" dirty="0">
                <a:solidFill>
                  <a:srgbClr val="898989"/>
                </a:solidFill>
                <a:latin typeface="Century Gothic"/>
                <a:cs typeface="Century Gothic"/>
              </a:rPr>
              <a:t>BRING </a:t>
            </a:r>
            <a:r>
              <a:rPr sz="2000" dirty="0">
                <a:solidFill>
                  <a:srgbClr val="898989"/>
                </a:solidFill>
                <a:latin typeface="Century Gothic"/>
                <a:cs typeface="Century Gothic"/>
              </a:rPr>
              <a:t>IOT TO THE </a:t>
            </a:r>
            <a:r>
              <a:rPr sz="2000" spc="-5" dirty="0">
                <a:solidFill>
                  <a:srgbClr val="898989"/>
                </a:solidFill>
                <a:latin typeface="Century Gothic"/>
                <a:cs typeface="Century Gothic"/>
              </a:rPr>
              <a:t>NEXT</a:t>
            </a:r>
            <a:r>
              <a:rPr sz="2000" spc="-85" dirty="0">
                <a:solidFill>
                  <a:srgbClr val="89898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898989"/>
                </a:solidFill>
                <a:latin typeface="Century Gothic"/>
                <a:cs typeface="Century Gothic"/>
              </a:rPr>
              <a:t>LEVEL</a:t>
            </a:r>
            <a:endParaRPr sz="2000">
              <a:latin typeface="Century Gothic"/>
              <a:cs typeface="Century Gothic"/>
            </a:endParaRPr>
          </a:p>
          <a:p>
            <a:pPr marL="12700" marR="5080">
              <a:spcBef>
                <a:spcPts val="720"/>
              </a:spcBef>
            </a:pPr>
            <a:r>
              <a:rPr sz="4000" b="1" dirty="0">
                <a:solidFill>
                  <a:srgbClr val="6DBCC3"/>
                </a:solidFill>
                <a:latin typeface="Arial"/>
                <a:cs typeface="Arial"/>
              </a:rPr>
              <a:t>FUTURE </a:t>
            </a:r>
            <a:r>
              <a:rPr sz="4000" b="1" spc="-40" dirty="0">
                <a:solidFill>
                  <a:srgbClr val="6DBCC3"/>
                </a:solidFill>
                <a:latin typeface="Arial"/>
                <a:cs typeface="Arial"/>
              </a:rPr>
              <a:t>OF</a:t>
            </a:r>
            <a:r>
              <a:rPr sz="4000" b="1" spc="-60" dirty="0">
                <a:solidFill>
                  <a:srgbClr val="6DBCC3"/>
                </a:solidFill>
                <a:latin typeface="Arial"/>
                <a:cs typeface="Arial"/>
              </a:rPr>
              <a:t> </a:t>
            </a:r>
            <a:r>
              <a:rPr sz="4000" b="1" spc="30" dirty="0">
                <a:solidFill>
                  <a:srgbClr val="6DBCC3"/>
                </a:solidFill>
                <a:latin typeface="Arial"/>
                <a:cs typeface="Arial"/>
              </a:rPr>
              <a:t>COMMUNICATIONS  </a:t>
            </a:r>
            <a:r>
              <a:rPr sz="4000" b="1" dirty="0">
                <a:solidFill>
                  <a:srgbClr val="6DBCC3"/>
                </a:solidFill>
                <a:latin typeface="Arial"/>
                <a:cs typeface="Arial"/>
              </a:rPr>
              <a:t>AND</a:t>
            </a:r>
            <a:r>
              <a:rPr sz="4000" b="1" spc="-65" dirty="0">
                <a:solidFill>
                  <a:srgbClr val="6DBCC3"/>
                </a:solidFill>
                <a:latin typeface="Arial"/>
                <a:cs typeface="Arial"/>
              </a:rPr>
              <a:t> </a:t>
            </a:r>
            <a:r>
              <a:rPr sz="4000" b="1" spc="10" dirty="0">
                <a:solidFill>
                  <a:srgbClr val="6DBCC3"/>
                </a:solidFill>
                <a:latin typeface="Arial"/>
                <a:cs typeface="Arial"/>
              </a:rPr>
              <a:t>PRODUCTIVITY</a:t>
            </a:r>
            <a:endParaRPr sz="4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2341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57005" y="1188272"/>
            <a:ext cx="5569825" cy="5569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78376" y="1430996"/>
            <a:ext cx="16554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9075">
              <a:spcBef>
                <a:spcPts val="100"/>
              </a:spcBef>
            </a:pPr>
            <a:r>
              <a:rPr sz="2000" spc="-5" dirty="0">
                <a:latin typeface="Century Gothic"/>
                <a:cs typeface="Century Gothic"/>
              </a:rPr>
              <a:t>Improved  </a:t>
            </a:r>
            <a:r>
              <a:rPr sz="2000" dirty="0">
                <a:latin typeface="Century Gothic"/>
                <a:cs typeface="Century Gothic"/>
              </a:rPr>
              <a:t>Pe</a:t>
            </a:r>
            <a:r>
              <a:rPr sz="2000" spc="90" dirty="0">
                <a:latin typeface="Century Gothic"/>
                <a:cs typeface="Century Gothic"/>
              </a:rPr>
              <a:t>r</a:t>
            </a:r>
            <a:r>
              <a:rPr sz="2000" dirty="0">
                <a:latin typeface="Century Gothic"/>
                <a:cs typeface="Century Gothic"/>
              </a:rPr>
              <a:t>f</a:t>
            </a:r>
            <a:r>
              <a:rPr sz="2000" spc="-5" dirty="0">
                <a:latin typeface="Century Gothic"/>
                <a:cs typeface="Century Gothic"/>
              </a:rPr>
              <a:t>o</a:t>
            </a:r>
            <a:r>
              <a:rPr sz="2000" spc="50" dirty="0">
                <a:latin typeface="Century Gothic"/>
                <a:cs typeface="Century Gothic"/>
              </a:rPr>
              <a:t>r</a:t>
            </a:r>
            <a:r>
              <a:rPr sz="2000" dirty="0">
                <a:latin typeface="Century Gothic"/>
                <a:cs typeface="Century Gothic"/>
              </a:rPr>
              <a:t>mance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7342" y="3066798"/>
            <a:ext cx="1759585" cy="3211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1454" marR="388620" algn="ctr">
              <a:spcBef>
                <a:spcPts val="100"/>
              </a:spcBef>
            </a:pPr>
            <a:r>
              <a:rPr sz="2000" spc="-5" dirty="0">
                <a:latin typeface="Century Gothic"/>
                <a:cs typeface="Century Gothic"/>
              </a:rPr>
              <a:t>R</a:t>
            </a:r>
            <a:r>
              <a:rPr sz="2000" dirty="0">
                <a:latin typeface="Century Gothic"/>
                <a:cs typeface="Century Gothic"/>
              </a:rPr>
              <a:t>ed</a:t>
            </a:r>
            <a:r>
              <a:rPr sz="2000" spc="-5" dirty="0">
                <a:latin typeface="Century Gothic"/>
                <a:cs typeface="Century Gothic"/>
              </a:rPr>
              <a:t>u</a:t>
            </a:r>
            <a:r>
              <a:rPr sz="2000" dirty="0">
                <a:latin typeface="Century Gothic"/>
                <a:cs typeface="Century Gothic"/>
              </a:rPr>
              <a:t>c</a:t>
            </a:r>
            <a:r>
              <a:rPr sz="2000" spc="-5" dirty="0">
                <a:latin typeface="Century Gothic"/>
                <a:cs typeface="Century Gothic"/>
              </a:rPr>
              <a:t>e</a:t>
            </a:r>
            <a:r>
              <a:rPr sz="2000" dirty="0">
                <a:latin typeface="Century Gothic"/>
                <a:cs typeface="Century Gothic"/>
              </a:rPr>
              <a:t>d  </a:t>
            </a:r>
            <a:r>
              <a:rPr sz="2000" spc="-5" dirty="0">
                <a:latin typeface="Century Gothic"/>
                <a:cs typeface="Century Gothic"/>
              </a:rPr>
              <a:t>Costs</a:t>
            </a:r>
            <a:endParaRPr sz="2000">
              <a:latin typeface="Century Gothic"/>
              <a:cs typeface="Century Gothic"/>
            </a:endParaRPr>
          </a:p>
          <a:p>
            <a:pPr>
              <a:spcBef>
                <a:spcPts val="55"/>
              </a:spcBef>
            </a:pPr>
            <a:endParaRPr sz="3500">
              <a:latin typeface="Times New Roman"/>
              <a:cs typeface="Times New Roman"/>
            </a:endParaRPr>
          </a:p>
          <a:p>
            <a:pPr marL="183515" marR="277495" algn="ctr"/>
            <a:r>
              <a:rPr sz="2000" spc="-5" dirty="0">
                <a:latin typeface="Century Gothic"/>
                <a:cs typeface="Century Gothic"/>
              </a:rPr>
              <a:t>Create  Innovative  Products</a:t>
            </a:r>
            <a:endParaRPr sz="2000">
              <a:latin typeface="Century Gothic"/>
              <a:cs typeface="Century Gothic"/>
            </a:endParaRPr>
          </a:p>
          <a:p>
            <a:pPr>
              <a:spcBef>
                <a:spcPts val="5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 marR="5080" algn="ctr"/>
            <a:r>
              <a:rPr sz="2000" dirty="0">
                <a:latin typeface="Century Gothic"/>
                <a:cs typeface="Century Gothic"/>
              </a:rPr>
              <a:t>New</a:t>
            </a:r>
            <a:r>
              <a:rPr sz="2000" spc="-95" dirty="0">
                <a:latin typeface="Century Gothic"/>
                <a:cs typeface="Century Gothic"/>
              </a:rPr>
              <a:t> </a:t>
            </a:r>
            <a:r>
              <a:rPr sz="2000" spc="-5" dirty="0">
                <a:latin typeface="Century Gothic"/>
                <a:cs typeface="Century Gothic"/>
              </a:rPr>
              <a:t>Revenue  Streams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5141" y="1572547"/>
            <a:ext cx="96011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entury Gothic"/>
                <a:cs typeface="Century Gothic"/>
              </a:rPr>
              <a:t>Monitor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5531" y="5893348"/>
            <a:ext cx="1598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Century Gothic"/>
                <a:cs typeface="Century Gothic"/>
              </a:rPr>
              <a:t>Autonomous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95765" y="4502594"/>
            <a:ext cx="1118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Century Gothic"/>
                <a:cs typeface="Century Gothic"/>
              </a:rPr>
              <a:t>Optimize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89092" y="3066797"/>
            <a:ext cx="9321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entury Gothic"/>
                <a:cs typeface="Century Gothic"/>
              </a:rPr>
              <a:t>C</a:t>
            </a:r>
            <a:r>
              <a:rPr sz="2000" spc="-5" dirty="0">
                <a:latin typeface="Century Gothic"/>
                <a:cs typeface="Century Gothic"/>
              </a:rPr>
              <a:t>o</a:t>
            </a:r>
            <a:r>
              <a:rPr sz="2000" dirty="0">
                <a:latin typeface="Century Gothic"/>
                <a:cs typeface="Century Gothic"/>
              </a:rPr>
              <a:t>nt</a:t>
            </a:r>
            <a:r>
              <a:rPr sz="2000" spc="-10" dirty="0">
                <a:latin typeface="Century Gothic"/>
                <a:cs typeface="Century Gothic"/>
              </a:rPr>
              <a:t>r</a:t>
            </a:r>
            <a:r>
              <a:rPr sz="2000" dirty="0">
                <a:latin typeface="Century Gothic"/>
                <a:cs typeface="Century Gothic"/>
              </a:rPr>
              <a:t>ol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34742" y="481730"/>
            <a:ext cx="5527675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BUSINESS</a:t>
            </a:r>
            <a:r>
              <a:rPr spc="-45" dirty="0"/>
              <a:t> </a:t>
            </a:r>
            <a:r>
              <a:rPr dirty="0"/>
              <a:t>OPPORTUNITIES</a:t>
            </a:r>
          </a:p>
        </p:txBody>
      </p:sp>
      <p:sp>
        <p:nvSpPr>
          <p:cNvPr id="10" name="object 10"/>
          <p:cNvSpPr/>
          <p:nvPr/>
        </p:nvSpPr>
        <p:spPr>
          <a:xfrm>
            <a:off x="6999316" y="1163780"/>
            <a:ext cx="1650076" cy="1650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99519" y="1364136"/>
            <a:ext cx="1049873" cy="1049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13117" y="3936076"/>
            <a:ext cx="1683327" cy="16791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13549" y="4135913"/>
            <a:ext cx="1083322" cy="10833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66066" y="2489661"/>
            <a:ext cx="1687483" cy="16916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65112" y="2689506"/>
            <a:ext cx="1092199" cy="1092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13116" y="1093123"/>
            <a:ext cx="1720734" cy="17207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3549" y="1293061"/>
            <a:ext cx="1120946" cy="11209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13116" y="2489662"/>
            <a:ext cx="1720734" cy="17207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3549" y="2689506"/>
            <a:ext cx="1120946" cy="11209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17521" y="5187142"/>
            <a:ext cx="1816331" cy="16708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19378" y="5388882"/>
            <a:ext cx="1215117" cy="121511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95406" y="3898669"/>
            <a:ext cx="1737360" cy="17373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96036" y="4100283"/>
            <a:ext cx="1137950" cy="11379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28658" y="5278583"/>
            <a:ext cx="1683327" cy="15794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28784" y="5478344"/>
            <a:ext cx="1083323" cy="10833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368887" y="1043791"/>
            <a:ext cx="1945005" cy="353942"/>
          </a:xfrm>
          <a:prstGeom prst="rect">
            <a:avLst/>
          </a:prstGeom>
          <a:solidFill>
            <a:srgbClr val="9EC2E9"/>
          </a:solidFill>
        </p:spPr>
        <p:txBody>
          <a:bodyPr vert="horz" wrap="square" lIns="0" tIns="45719" rIns="0" bIns="0" rtlCol="0">
            <a:spAutoFit/>
          </a:bodyPr>
          <a:lstStyle/>
          <a:p>
            <a:pPr marL="248285">
              <a:spcBef>
                <a:spcPts val="359"/>
              </a:spcBef>
            </a:pPr>
            <a:r>
              <a:rPr sz="2000" spc="-5" dirty="0">
                <a:solidFill>
                  <a:srgbClr val="FFFFFF"/>
                </a:solidFill>
                <a:latin typeface="Century Gothic"/>
                <a:cs typeface="Century Gothic"/>
              </a:rPr>
              <a:t>Capabilities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661697" y="1043791"/>
            <a:ext cx="1945005" cy="353942"/>
          </a:xfrm>
          <a:prstGeom prst="rect">
            <a:avLst/>
          </a:prstGeom>
          <a:solidFill>
            <a:srgbClr val="9EC2E9"/>
          </a:solidFill>
        </p:spPr>
        <p:txBody>
          <a:bodyPr vert="horz" wrap="square" lIns="0" tIns="45719" rIns="0" bIns="0" rtlCol="0">
            <a:spAutoFit/>
          </a:bodyPr>
          <a:lstStyle/>
          <a:p>
            <a:pPr marL="501650">
              <a:spcBef>
                <a:spcPts val="359"/>
              </a:spcBef>
            </a:pPr>
            <a:r>
              <a:rPr sz="2000" spc="-5" dirty="0">
                <a:solidFill>
                  <a:srgbClr val="FFFFFF"/>
                </a:solidFill>
                <a:latin typeface="Century Gothic"/>
                <a:cs typeface="Century Gothic"/>
              </a:rPr>
              <a:t>Benefits</a:t>
            </a:r>
            <a:endParaRPr sz="20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4210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71196" y="6679719"/>
            <a:ext cx="1990725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35"/>
              </a:lnSpc>
            </a:pPr>
            <a:r>
              <a:rPr sz="900" spc="-5" dirty="0">
                <a:latin typeface="Calibri"/>
                <a:cs typeface="Calibri"/>
              </a:rPr>
              <a:t>Copyright </a:t>
            </a:r>
            <a:r>
              <a:rPr sz="900" dirty="0">
                <a:latin typeface="Calibri"/>
                <a:cs typeface="Calibri"/>
              </a:rPr>
              <a:t>© </a:t>
            </a:r>
            <a:r>
              <a:rPr sz="900" b="1" dirty="0">
                <a:latin typeface="Calibri"/>
                <a:cs typeface="Calibri"/>
              </a:rPr>
              <a:t>R</a:t>
            </a:r>
            <a:r>
              <a:rPr sz="900" dirty="0">
                <a:latin typeface="Calibri"/>
                <a:cs typeface="Calibri"/>
              </a:rPr>
              <a:t>IOT </a:t>
            </a:r>
            <a:r>
              <a:rPr sz="900" spc="-5" dirty="0">
                <a:latin typeface="Calibri"/>
                <a:cs typeface="Calibri"/>
              </a:rPr>
              <a:t>2015 All </a:t>
            </a:r>
            <a:r>
              <a:rPr sz="900" dirty="0">
                <a:latin typeface="Calibri"/>
                <a:cs typeface="Calibri"/>
              </a:rPr>
              <a:t>Rights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Reserved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33552" y="1442552"/>
            <a:ext cx="5414062" cy="5415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13057" y="2907526"/>
            <a:ext cx="28371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-5" dirty="0">
                <a:latin typeface="Century Gothic"/>
                <a:cs typeface="Century Gothic"/>
              </a:rPr>
              <a:t>Security and Privacy </a:t>
            </a:r>
            <a:r>
              <a:rPr sz="2000" dirty="0">
                <a:latin typeface="Century Gothic"/>
                <a:cs typeface="Century Gothic"/>
              </a:rPr>
              <a:t>of  </a:t>
            </a:r>
            <a:r>
              <a:rPr sz="2000" spc="-5" dirty="0">
                <a:latin typeface="Century Gothic"/>
                <a:cs typeface="Century Gothic"/>
              </a:rPr>
              <a:t>data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3001" y="2389909"/>
            <a:ext cx="2036617" cy="1824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3001" y="2591299"/>
            <a:ext cx="1638117" cy="12270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13659" y="3927764"/>
            <a:ext cx="1633451" cy="16334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4715" y="4127165"/>
            <a:ext cx="1035906" cy="1035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16391" y="1636680"/>
            <a:ext cx="25546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Century Gothic"/>
                <a:cs typeface="Century Gothic"/>
              </a:rPr>
              <a:t>Fragmented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spc="-5" dirty="0">
                <a:latin typeface="Century Gothic"/>
                <a:cs typeface="Century Gothic"/>
              </a:rPr>
              <a:t>industry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13659" y="1084810"/>
            <a:ext cx="1633451" cy="16334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14715" y="1283828"/>
            <a:ext cx="1035906" cy="10359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713814" y="4372112"/>
            <a:ext cx="2091689" cy="19287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dirty="0">
                <a:latin typeface="Century Gothic"/>
                <a:cs typeface="Century Gothic"/>
              </a:rPr>
              <a:t>Managing </a:t>
            </a:r>
            <a:r>
              <a:rPr sz="2000" spc="-5" dirty="0">
                <a:latin typeface="Century Gothic"/>
                <a:cs typeface="Century Gothic"/>
              </a:rPr>
              <a:t>vast  amounts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60" dirty="0">
                <a:latin typeface="Century Gothic"/>
                <a:cs typeface="Century Gothic"/>
              </a:rPr>
              <a:t> </a:t>
            </a:r>
            <a:r>
              <a:rPr sz="2000" spc="-5" dirty="0">
                <a:latin typeface="Century Gothic"/>
                <a:cs typeface="Century Gothic"/>
              </a:rPr>
              <a:t>data</a:t>
            </a:r>
            <a:endParaRPr sz="2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3335" marR="103505"/>
            <a:r>
              <a:rPr sz="2000" dirty="0">
                <a:latin typeface="Century Gothic"/>
                <a:cs typeface="Century Gothic"/>
              </a:rPr>
              <a:t>Finding the</a:t>
            </a:r>
            <a:r>
              <a:rPr sz="2000" spc="-10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right  </a:t>
            </a:r>
            <a:r>
              <a:rPr sz="2000" spc="-5" dirty="0">
                <a:latin typeface="Century Gothic"/>
                <a:cs typeface="Century Gothic"/>
              </a:rPr>
              <a:t>business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spc="-5" dirty="0">
                <a:latin typeface="Century Gothic"/>
                <a:cs typeface="Century Gothic"/>
              </a:rPr>
              <a:t>model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13659" y="5249488"/>
            <a:ext cx="1633451" cy="16085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14715" y="5449677"/>
            <a:ext cx="1035906" cy="10359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036104" y="481730"/>
            <a:ext cx="8125459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WHAT </a:t>
            </a:r>
            <a:r>
              <a:rPr spc="-65" dirty="0"/>
              <a:t>ARE </a:t>
            </a:r>
            <a:r>
              <a:rPr dirty="0"/>
              <a:t>THE </a:t>
            </a:r>
            <a:r>
              <a:rPr spc="-15" dirty="0"/>
              <a:t>BUSINESS</a:t>
            </a:r>
            <a:r>
              <a:rPr spc="80" dirty="0"/>
              <a:t> </a:t>
            </a:r>
            <a:r>
              <a:rPr spc="-30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047132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58496" y="6661550"/>
            <a:ext cx="201612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Copyright </a:t>
            </a:r>
            <a:r>
              <a:rPr sz="900" dirty="0">
                <a:latin typeface="Calibri"/>
                <a:cs typeface="Calibri"/>
              </a:rPr>
              <a:t>© </a:t>
            </a:r>
            <a:r>
              <a:rPr sz="900" b="1" dirty="0">
                <a:latin typeface="Calibri"/>
                <a:cs typeface="Calibri"/>
              </a:rPr>
              <a:t>R</a:t>
            </a:r>
            <a:r>
              <a:rPr sz="900" dirty="0">
                <a:latin typeface="Calibri"/>
                <a:cs typeface="Calibri"/>
              </a:rPr>
              <a:t>IOT </a:t>
            </a:r>
            <a:r>
              <a:rPr sz="900" spc="-5" dirty="0">
                <a:latin typeface="Calibri"/>
                <a:cs typeface="Calibri"/>
              </a:rPr>
              <a:t>2015 All </a:t>
            </a:r>
            <a:r>
              <a:rPr sz="900" dirty="0">
                <a:latin typeface="Calibri"/>
                <a:cs typeface="Calibri"/>
              </a:rPr>
              <a:t>Rights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Reserved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04245" y="3997956"/>
            <a:ext cx="7971790" cy="168719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2000" dirty="0">
                <a:solidFill>
                  <a:srgbClr val="898989"/>
                </a:solidFill>
                <a:latin typeface="Century Gothic"/>
                <a:cs typeface="Century Gothic"/>
              </a:rPr>
              <a:t>4</a:t>
            </a:r>
            <a:r>
              <a:rPr sz="2000" spc="-90" dirty="0">
                <a:solidFill>
                  <a:srgbClr val="898989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898989"/>
                </a:solidFill>
                <a:latin typeface="Century Gothic"/>
                <a:cs typeface="Century Gothic"/>
              </a:rPr>
              <a:t>REASONS</a:t>
            </a:r>
            <a:endParaRPr sz="2000">
              <a:latin typeface="Century Gothic"/>
              <a:cs typeface="Century Gothic"/>
            </a:endParaRPr>
          </a:p>
          <a:p>
            <a:pPr marL="12700" marR="5080">
              <a:spcBef>
                <a:spcPts val="720"/>
              </a:spcBef>
            </a:pPr>
            <a:r>
              <a:rPr sz="4000" b="1" spc="25" dirty="0">
                <a:solidFill>
                  <a:srgbClr val="57BFC3"/>
                </a:solidFill>
                <a:latin typeface="Arial"/>
                <a:cs typeface="Arial"/>
              </a:rPr>
              <a:t>WHY </a:t>
            </a:r>
            <a:r>
              <a:rPr sz="4000" b="1" spc="-25" dirty="0">
                <a:solidFill>
                  <a:srgbClr val="57BFC3"/>
                </a:solidFill>
                <a:latin typeface="Arial"/>
                <a:cs typeface="Arial"/>
              </a:rPr>
              <a:t>TELCOS </a:t>
            </a:r>
            <a:r>
              <a:rPr sz="4000" b="1" spc="-125" dirty="0">
                <a:solidFill>
                  <a:srgbClr val="57BFC3"/>
                </a:solidFill>
                <a:latin typeface="Arial"/>
                <a:cs typeface="Arial"/>
              </a:rPr>
              <a:t>HAVE </a:t>
            </a:r>
            <a:r>
              <a:rPr sz="4000" b="1" spc="-25" dirty="0">
                <a:solidFill>
                  <a:srgbClr val="57BFC3"/>
                </a:solidFill>
                <a:latin typeface="Arial"/>
                <a:cs typeface="Arial"/>
              </a:rPr>
              <a:t>DIFFICULTY  </a:t>
            </a:r>
            <a:r>
              <a:rPr sz="4000" b="1" dirty="0">
                <a:solidFill>
                  <a:srgbClr val="57BFC3"/>
                </a:solidFill>
                <a:latin typeface="Arial"/>
                <a:cs typeface="Arial"/>
              </a:rPr>
              <a:t>TO </a:t>
            </a:r>
            <a:r>
              <a:rPr sz="4000" b="1" spc="-5" dirty="0">
                <a:solidFill>
                  <a:srgbClr val="57BFC3"/>
                </a:solidFill>
                <a:latin typeface="Arial"/>
                <a:cs typeface="Arial"/>
              </a:rPr>
              <a:t>EMBRACE</a:t>
            </a:r>
            <a:r>
              <a:rPr sz="4000" b="1" spc="-60" dirty="0">
                <a:solidFill>
                  <a:srgbClr val="57BFC3"/>
                </a:solidFill>
                <a:latin typeface="Arial"/>
                <a:cs typeface="Arial"/>
              </a:rPr>
              <a:t> </a:t>
            </a:r>
            <a:r>
              <a:rPr sz="4000" b="1" spc="15" dirty="0">
                <a:solidFill>
                  <a:srgbClr val="57BFC3"/>
                </a:solidFill>
                <a:latin typeface="Arial"/>
                <a:cs typeface="Arial"/>
              </a:rPr>
              <a:t>IOT</a:t>
            </a:r>
            <a:endParaRPr sz="4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6088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71196" y="6679719"/>
            <a:ext cx="1990725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35"/>
              </a:lnSpc>
            </a:pPr>
            <a:r>
              <a:rPr sz="900" spc="-5" dirty="0">
                <a:latin typeface="Calibri"/>
                <a:cs typeface="Calibri"/>
              </a:rPr>
              <a:t>Copyright </a:t>
            </a:r>
            <a:r>
              <a:rPr sz="900" dirty="0">
                <a:latin typeface="Calibri"/>
                <a:cs typeface="Calibri"/>
              </a:rPr>
              <a:t>© </a:t>
            </a:r>
            <a:r>
              <a:rPr sz="900" b="1" dirty="0">
                <a:latin typeface="Calibri"/>
                <a:cs typeface="Calibri"/>
              </a:rPr>
              <a:t>R</a:t>
            </a:r>
            <a:r>
              <a:rPr sz="900" dirty="0">
                <a:latin typeface="Calibri"/>
                <a:cs typeface="Calibri"/>
              </a:rPr>
              <a:t>IOT </a:t>
            </a:r>
            <a:r>
              <a:rPr sz="900" spc="-5" dirty="0">
                <a:latin typeface="Calibri"/>
                <a:cs typeface="Calibri"/>
              </a:rPr>
              <a:t>2015 All </a:t>
            </a:r>
            <a:r>
              <a:rPr sz="900" dirty="0">
                <a:latin typeface="Calibri"/>
                <a:cs typeface="Calibri"/>
              </a:rPr>
              <a:t>Rights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Reserved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3000" y="1"/>
            <a:ext cx="9904614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3000" y="370977"/>
            <a:ext cx="9906000" cy="788670"/>
          </a:xfrm>
          <a:custGeom>
            <a:avLst/>
            <a:gdLst/>
            <a:ahLst/>
            <a:cxnLst/>
            <a:rect l="l" t="t" r="r" b="b"/>
            <a:pathLst>
              <a:path w="9906000" h="788669">
                <a:moveTo>
                  <a:pt x="0" y="0"/>
                </a:moveTo>
                <a:lnTo>
                  <a:pt x="9905998" y="0"/>
                </a:lnTo>
                <a:lnTo>
                  <a:pt x="9905998" y="788329"/>
                </a:lnTo>
                <a:lnTo>
                  <a:pt x="0" y="788329"/>
                </a:lnTo>
                <a:lnTo>
                  <a:pt x="0" y="0"/>
                </a:lnTo>
                <a:close/>
              </a:path>
            </a:pathLst>
          </a:custGeom>
          <a:solidFill>
            <a:srgbClr val="66C9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24196" y="481730"/>
            <a:ext cx="874903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>
                <a:solidFill>
                  <a:srgbClr val="FFFFFF"/>
                </a:solidFill>
              </a:rPr>
              <a:t>LEGACY </a:t>
            </a:r>
            <a:r>
              <a:rPr spc="-15" dirty="0">
                <a:solidFill>
                  <a:srgbClr val="FFFFFF"/>
                </a:solidFill>
              </a:rPr>
              <a:t>BUSINESS </a:t>
            </a:r>
            <a:r>
              <a:rPr spc="-5" dirty="0">
                <a:solidFill>
                  <a:srgbClr val="FFFFFF"/>
                </a:solidFill>
              </a:rPr>
              <a:t>IS </a:t>
            </a:r>
            <a:r>
              <a:rPr spc="-25" dirty="0">
                <a:solidFill>
                  <a:srgbClr val="FFFFFF"/>
                </a:solidFill>
              </a:rPr>
              <a:t>STILL</a:t>
            </a:r>
            <a:r>
              <a:rPr spc="30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CONNECTIVITY</a:t>
            </a:r>
          </a:p>
        </p:txBody>
      </p:sp>
      <p:sp>
        <p:nvSpPr>
          <p:cNvPr id="6" name="object 6"/>
          <p:cNvSpPr/>
          <p:nvPr/>
        </p:nvSpPr>
        <p:spPr>
          <a:xfrm>
            <a:off x="4954386" y="6118167"/>
            <a:ext cx="3279371" cy="615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7512" y="6155574"/>
            <a:ext cx="3075708" cy="5361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04043" y="6168016"/>
            <a:ext cx="3125470" cy="462280"/>
          </a:xfrm>
          <a:custGeom>
            <a:avLst/>
            <a:gdLst/>
            <a:ahLst/>
            <a:cxnLst/>
            <a:rect l="l" t="t" r="r" b="b"/>
            <a:pathLst>
              <a:path w="3125470" h="462279">
                <a:moveTo>
                  <a:pt x="0" y="0"/>
                </a:moveTo>
                <a:lnTo>
                  <a:pt x="3124923" y="0"/>
                </a:lnTo>
                <a:lnTo>
                  <a:pt x="3124923" y="461664"/>
                </a:lnTo>
                <a:lnTo>
                  <a:pt x="0" y="461664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04043" y="6168016"/>
            <a:ext cx="3125470" cy="415498"/>
          </a:xfrm>
          <a:prstGeom prst="rect">
            <a:avLst/>
          </a:prstGeom>
          <a:solidFill>
            <a:srgbClr val="66C9CE"/>
          </a:solidFill>
        </p:spPr>
        <p:txBody>
          <a:bodyPr vert="horz" wrap="square" lIns="0" tIns="45720" rIns="0" bIns="0" rtlCol="0">
            <a:spAutoFit/>
          </a:bodyPr>
          <a:lstStyle/>
          <a:p>
            <a:pPr marL="90805">
              <a:spcBef>
                <a:spcPts val="360"/>
              </a:spcBef>
            </a:pP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M2M </a:t>
            </a:r>
            <a:r>
              <a:rPr sz="2400" spc="-5" dirty="0">
                <a:solidFill>
                  <a:srgbClr val="FFFFFF"/>
                </a:solidFill>
                <a:latin typeface="Century Gothic"/>
                <a:cs typeface="Century Gothic"/>
              </a:rPr>
              <a:t>HIGH</a:t>
            </a:r>
            <a:r>
              <a:rPr sz="2400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entury Gothic"/>
                <a:cs typeface="Century Gothic"/>
              </a:rPr>
              <a:t>VOLUME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45235" y="6118167"/>
            <a:ext cx="2186246" cy="615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32519" y="6155574"/>
            <a:ext cx="1995054" cy="5361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97454" y="6168016"/>
            <a:ext cx="2031364" cy="462280"/>
          </a:xfrm>
          <a:custGeom>
            <a:avLst/>
            <a:gdLst/>
            <a:ahLst/>
            <a:cxnLst/>
            <a:rect l="l" t="t" r="r" b="b"/>
            <a:pathLst>
              <a:path w="2031365" h="462279">
                <a:moveTo>
                  <a:pt x="0" y="0"/>
                </a:moveTo>
                <a:lnTo>
                  <a:pt x="2031324" y="0"/>
                </a:lnTo>
                <a:lnTo>
                  <a:pt x="2031324" y="461664"/>
                </a:lnTo>
                <a:lnTo>
                  <a:pt x="0" y="461664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697454" y="6168016"/>
            <a:ext cx="2031364" cy="415498"/>
          </a:xfrm>
          <a:prstGeom prst="rect">
            <a:avLst/>
          </a:prstGeom>
          <a:solidFill>
            <a:srgbClr val="66C9CE"/>
          </a:solidFill>
        </p:spPr>
        <p:txBody>
          <a:bodyPr vert="horz" wrap="square" lIns="0" tIns="45720" rIns="0" bIns="0" rtlCol="0">
            <a:spAutoFit/>
          </a:bodyPr>
          <a:lstStyle/>
          <a:p>
            <a:pPr marL="91440">
              <a:spcBef>
                <a:spcPts val="360"/>
              </a:spcBef>
            </a:pPr>
            <a:r>
              <a:rPr sz="2400" spc="-5" dirty="0">
                <a:solidFill>
                  <a:srgbClr val="FFFFFF"/>
                </a:solidFill>
                <a:latin typeface="Century Gothic"/>
                <a:cs typeface="Century Gothic"/>
              </a:rPr>
              <a:t>LOW</a:t>
            </a:r>
            <a:r>
              <a:rPr sz="2400" spc="-8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entury Gothic"/>
                <a:cs typeface="Century Gothic"/>
              </a:rPr>
              <a:t>ARPU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54386" y="1425633"/>
            <a:ext cx="3142211" cy="11346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41669" y="1483822"/>
            <a:ext cx="2938548" cy="10266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04044" y="1477183"/>
            <a:ext cx="2990215" cy="981075"/>
          </a:xfrm>
          <a:custGeom>
            <a:avLst/>
            <a:gdLst/>
            <a:ahLst/>
            <a:cxnLst/>
            <a:rect l="l" t="t" r="r" b="b"/>
            <a:pathLst>
              <a:path w="2990215" h="981075">
                <a:moveTo>
                  <a:pt x="2907330" y="0"/>
                </a:moveTo>
                <a:lnTo>
                  <a:pt x="0" y="526694"/>
                </a:lnTo>
                <a:lnTo>
                  <a:pt x="82295" y="980964"/>
                </a:lnTo>
                <a:lnTo>
                  <a:pt x="2989626" y="454270"/>
                </a:lnTo>
                <a:lnTo>
                  <a:pt x="2907330" y="0"/>
                </a:lnTo>
                <a:close/>
              </a:path>
            </a:pathLst>
          </a:custGeom>
          <a:solidFill>
            <a:srgbClr val="66C9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04045" y="1477183"/>
            <a:ext cx="2990215" cy="981075"/>
          </a:xfrm>
          <a:custGeom>
            <a:avLst/>
            <a:gdLst/>
            <a:ahLst/>
            <a:cxnLst/>
            <a:rect l="l" t="t" r="r" b="b"/>
            <a:pathLst>
              <a:path w="2990215" h="981075">
                <a:moveTo>
                  <a:pt x="0" y="526694"/>
                </a:moveTo>
                <a:lnTo>
                  <a:pt x="2907331" y="0"/>
                </a:lnTo>
                <a:lnTo>
                  <a:pt x="2989627" y="454270"/>
                </a:lnTo>
                <a:lnTo>
                  <a:pt x="82296" y="980965"/>
                </a:lnTo>
                <a:lnTo>
                  <a:pt x="0" y="526694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 rot="21000000">
            <a:off x="5104968" y="1838210"/>
            <a:ext cx="2534266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10" dirty="0">
                <a:solidFill>
                  <a:srgbClr val="FFFFFF"/>
                </a:solidFill>
                <a:latin typeface="Century Gothic"/>
                <a:cs typeface="Century Gothic"/>
              </a:rPr>
              <a:t>SIM-CA</a:t>
            </a:r>
            <a:r>
              <a:rPr sz="3600" spc="-15" baseline="1157" dirty="0">
                <a:solidFill>
                  <a:srgbClr val="FFFFFF"/>
                </a:solidFill>
                <a:latin typeface="Century Gothic"/>
                <a:cs typeface="Century Gothic"/>
              </a:rPr>
              <a:t>RD</a:t>
            </a:r>
            <a:r>
              <a:rPr sz="3600" spc="-165" baseline="1157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600" spc="-15" baseline="1157" dirty="0">
                <a:solidFill>
                  <a:srgbClr val="FFFFFF"/>
                </a:solidFill>
                <a:latin typeface="Century Gothic"/>
                <a:cs typeface="Century Gothic"/>
              </a:rPr>
              <a:t>BASE</a:t>
            </a:r>
            <a:r>
              <a:rPr sz="3600" spc="-15" baseline="2314" dirty="0">
                <a:solidFill>
                  <a:srgbClr val="FFFFFF"/>
                </a:solidFill>
                <a:latin typeface="Century Gothic"/>
                <a:cs typeface="Century Gothic"/>
              </a:rPr>
              <a:t>D</a:t>
            </a:r>
            <a:endParaRPr sz="3600" baseline="2314">
              <a:latin typeface="Century Gothic"/>
              <a:cs typeface="Century Gothi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09254" y="2119744"/>
            <a:ext cx="3541222" cy="13466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96538" y="2186248"/>
            <a:ext cx="3320934" cy="12261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60253" y="2171349"/>
            <a:ext cx="3384550" cy="1191260"/>
          </a:xfrm>
          <a:custGeom>
            <a:avLst/>
            <a:gdLst/>
            <a:ahLst/>
            <a:cxnLst/>
            <a:rect l="l" t="t" r="r" b="b"/>
            <a:pathLst>
              <a:path w="3384550" h="1191260">
                <a:moveTo>
                  <a:pt x="3282373" y="0"/>
                </a:moveTo>
                <a:lnTo>
                  <a:pt x="0" y="740766"/>
                </a:lnTo>
                <a:lnTo>
                  <a:pt x="101632" y="1191106"/>
                </a:lnTo>
                <a:lnTo>
                  <a:pt x="3384006" y="450338"/>
                </a:lnTo>
                <a:lnTo>
                  <a:pt x="3282373" y="0"/>
                </a:lnTo>
                <a:close/>
              </a:path>
            </a:pathLst>
          </a:custGeom>
          <a:solidFill>
            <a:srgbClr val="66C9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253" y="2171349"/>
            <a:ext cx="3384550" cy="1191260"/>
          </a:xfrm>
          <a:custGeom>
            <a:avLst/>
            <a:gdLst/>
            <a:ahLst/>
            <a:cxnLst/>
            <a:rect l="l" t="t" r="r" b="b"/>
            <a:pathLst>
              <a:path w="3384550" h="1191260">
                <a:moveTo>
                  <a:pt x="0" y="740767"/>
                </a:moveTo>
                <a:lnTo>
                  <a:pt x="3282373" y="0"/>
                </a:lnTo>
                <a:lnTo>
                  <a:pt x="3384005" y="450339"/>
                </a:lnTo>
                <a:lnTo>
                  <a:pt x="101632" y="1191106"/>
                </a:lnTo>
                <a:lnTo>
                  <a:pt x="0" y="740767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 rot="20880000">
            <a:off x="1452062" y="2618047"/>
            <a:ext cx="3168738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3600" spc="-44" baseline="-2314" dirty="0">
                <a:solidFill>
                  <a:srgbClr val="FFFFFF"/>
                </a:solidFill>
                <a:latin typeface="Century Gothic"/>
                <a:cs typeface="Century Gothic"/>
              </a:rPr>
              <a:t>OL</a:t>
            </a:r>
            <a:r>
              <a:rPr sz="3600" spc="-44" baseline="-1157" dirty="0">
                <a:solidFill>
                  <a:srgbClr val="FFFFFF"/>
                </a:solidFill>
                <a:latin typeface="Century Gothic"/>
                <a:cs typeface="Century Gothic"/>
              </a:rPr>
              <a:t>D </a:t>
            </a:r>
            <a:r>
              <a:rPr sz="3600" spc="-52" baseline="-1157" dirty="0">
                <a:solidFill>
                  <a:srgbClr val="FFFFFF"/>
                </a:solidFill>
                <a:latin typeface="Century Gothic"/>
                <a:cs typeface="Century Gothic"/>
              </a:rPr>
              <a:t>H</a:t>
            </a:r>
            <a:r>
              <a:rPr sz="2400" spc="-35" dirty="0">
                <a:solidFill>
                  <a:srgbClr val="FFFFFF"/>
                </a:solidFill>
                <a:latin typeface="Century Gothic"/>
                <a:cs typeface="Century Gothic"/>
              </a:rPr>
              <a:t>ABIT</a:t>
            </a:r>
            <a:r>
              <a:rPr sz="3600" spc="-52" baseline="1157" dirty="0">
                <a:solidFill>
                  <a:srgbClr val="FFFFFF"/>
                </a:solidFill>
                <a:latin typeface="Century Gothic"/>
                <a:cs typeface="Century Gothic"/>
              </a:rPr>
              <a:t>S </a:t>
            </a:r>
            <a:r>
              <a:rPr sz="3600" spc="-44" baseline="1157" dirty="0">
                <a:solidFill>
                  <a:srgbClr val="FFFFFF"/>
                </a:solidFill>
                <a:latin typeface="Century Gothic"/>
                <a:cs typeface="Century Gothic"/>
              </a:rPr>
              <a:t>D</a:t>
            </a:r>
            <a:r>
              <a:rPr sz="3600" spc="-44" baseline="2314" dirty="0">
                <a:solidFill>
                  <a:srgbClr val="FFFFFF"/>
                </a:solidFill>
                <a:latin typeface="Century Gothic"/>
                <a:cs typeface="Century Gothic"/>
              </a:rPr>
              <a:t>IE</a:t>
            </a:r>
            <a:r>
              <a:rPr sz="3600" spc="-187" baseline="231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600" spc="-44" baseline="2314" dirty="0">
                <a:solidFill>
                  <a:srgbClr val="FFFFFF"/>
                </a:solidFill>
                <a:latin typeface="Century Gothic"/>
                <a:cs typeface="Century Gothic"/>
              </a:rPr>
              <a:t>H</a:t>
            </a:r>
            <a:r>
              <a:rPr sz="3600" spc="-44" baseline="3472" dirty="0">
                <a:solidFill>
                  <a:srgbClr val="FFFFFF"/>
                </a:solidFill>
                <a:latin typeface="Century Gothic"/>
                <a:cs typeface="Century Gothic"/>
              </a:rPr>
              <a:t>ARD</a:t>
            </a:r>
            <a:endParaRPr sz="3600" baseline="3472">
              <a:latin typeface="Century Gothic"/>
              <a:cs typeface="Century Gothic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596044" y="6138948"/>
            <a:ext cx="2647603" cy="6192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9170" y="6180512"/>
            <a:ext cx="2452254" cy="5361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45280" y="6190777"/>
            <a:ext cx="2493010" cy="462280"/>
          </a:xfrm>
          <a:custGeom>
            <a:avLst/>
            <a:gdLst/>
            <a:ahLst/>
            <a:cxnLst/>
            <a:rect l="l" t="t" r="r" b="b"/>
            <a:pathLst>
              <a:path w="2493010" h="462279">
                <a:moveTo>
                  <a:pt x="0" y="0"/>
                </a:moveTo>
                <a:lnTo>
                  <a:pt x="2492989" y="0"/>
                </a:lnTo>
                <a:lnTo>
                  <a:pt x="2492989" y="461664"/>
                </a:lnTo>
                <a:lnTo>
                  <a:pt x="0" y="461664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645280" y="6190777"/>
            <a:ext cx="2493010" cy="415498"/>
          </a:xfrm>
          <a:prstGeom prst="rect">
            <a:avLst/>
          </a:prstGeom>
          <a:solidFill>
            <a:srgbClr val="66C9CE"/>
          </a:solidFill>
        </p:spPr>
        <p:txBody>
          <a:bodyPr vert="horz" wrap="square" lIns="0" tIns="45720" rIns="0" bIns="0" rtlCol="0">
            <a:spAutoFit/>
          </a:bodyPr>
          <a:lstStyle/>
          <a:p>
            <a:pPr marL="90805">
              <a:spcBef>
                <a:spcPts val="360"/>
              </a:spcBef>
            </a:pPr>
            <a:r>
              <a:rPr sz="2400" spc="-5" dirty="0">
                <a:solidFill>
                  <a:srgbClr val="FFFFFF"/>
                </a:solidFill>
                <a:latin typeface="Century Gothic"/>
                <a:cs typeface="Century Gothic"/>
              </a:rPr>
              <a:t>LESS</a:t>
            </a:r>
            <a:r>
              <a:rPr sz="2400" spc="-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entury Gothic"/>
                <a:cs typeface="Century Gothic"/>
              </a:rPr>
              <a:t>COMPLEX</a:t>
            </a:r>
            <a:endParaRPr sz="24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51751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71196" y="6679719"/>
            <a:ext cx="1990725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35"/>
              </a:lnSpc>
            </a:pPr>
            <a:r>
              <a:rPr sz="900" spc="-5" dirty="0">
                <a:latin typeface="Calibri"/>
                <a:cs typeface="Calibri"/>
              </a:rPr>
              <a:t>Copyright </a:t>
            </a:r>
            <a:r>
              <a:rPr sz="900" dirty="0">
                <a:latin typeface="Calibri"/>
                <a:cs typeface="Calibri"/>
              </a:rPr>
              <a:t>© </a:t>
            </a:r>
            <a:r>
              <a:rPr sz="900" b="1" dirty="0">
                <a:latin typeface="Calibri"/>
                <a:cs typeface="Calibri"/>
              </a:rPr>
              <a:t>R</a:t>
            </a:r>
            <a:r>
              <a:rPr sz="900" dirty="0">
                <a:latin typeface="Calibri"/>
                <a:cs typeface="Calibri"/>
              </a:rPr>
              <a:t>IOT </a:t>
            </a:r>
            <a:r>
              <a:rPr sz="900" spc="-5" dirty="0">
                <a:latin typeface="Calibri"/>
                <a:cs typeface="Calibri"/>
              </a:rPr>
              <a:t>2015 All </a:t>
            </a:r>
            <a:r>
              <a:rPr sz="900" dirty="0">
                <a:latin typeface="Calibri"/>
                <a:cs typeface="Calibri"/>
              </a:rPr>
              <a:t>Rights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Reserved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3000" y="1"/>
            <a:ext cx="9904614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3000" y="370977"/>
            <a:ext cx="9906000" cy="788670"/>
          </a:xfrm>
          <a:custGeom>
            <a:avLst/>
            <a:gdLst/>
            <a:ahLst/>
            <a:cxnLst/>
            <a:rect l="l" t="t" r="r" b="b"/>
            <a:pathLst>
              <a:path w="9906000" h="788669">
                <a:moveTo>
                  <a:pt x="0" y="0"/>
                </a:moveTo>
                <a:lnTo>
                  <a:pt x="9905998" y="0"/>
                </a:lnTo>
                <a:lnTo>
                  <a:pt x="9905998" y="788329"/>
                </a:lnTo>
                <a:lnTo>
                  <a:pt x="0" y="788329"/>
                </a:lnTo>
                <a:lnTo>
                  <a:pt x="0" y="0"/>
                </a:lnTo>
                <a:close/>
              </a:path>
            </a:pathLst>
          </a:custGeom>
          <a:solidFill>
            <a:srgbClr val="66C9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13049" y="481730"/>
            <a:ext cx="597154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FFFFFF"/>
                </a:solidFill>
              </a:rPr>
              <a:t>LACK OF </a:t>
            </a:r>
            <a:r>
              <a:rPr spc="40" dirty="0">
                <a:solidFill>
                  <a:srgbClr val="FFFFFF"/>
                </a:solidFill>
              </a:rPr>
              <a:t>DOMAIN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spc="-30" dirty="0">
                <a:solidFill>
                  <a:srgbClr val="FFFFFF"/>
                </a:solidFill>
              </a:rPr>
              <a:t>EXPERTISE</a:t>
            </a:r>
          </a:p>
        </p:txBody>
      </p:sp>
      <p:sp>
        <p:nvSpPr>
          <p:cNvPr id="6" name="object 6"/>
          <p:cNvSpPr/>
          <p:nvPr/>
        </p:nvSpPr>
        <p:spPr>
          <a:xfrm>
            <a:off x="1221971" y="4405745"/>
            <a:ext cx="4954385" cy="615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05098" y="4443152"/>
            <a:ext cx="4738254" cy="5361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71273" y="4456041"/>
            <a:ext cx="4801870" cy="462280"/>
          </a:xfrm>
          <a:custGeom>
            <a:avLst/>
            <a:gdLst/>
            <a:ahLst/>
            <a:cxnLst/>
            <a:rect l="l" t="t" r="r" b="b"/>
            <a:pathLst>
              <a:path w="4801870" h="462279">
                <a:moveTo>
                  <a:pt x="0" y="0"/>
                </a:moveTo>
                <a:lnTo>
                  <a:pt x="4801313" y="0"/>
                </a:lnTo>
                <a:lnTo>
                  <a:pt x="4801313" y="461664"/>
                </a:lnTo>
                <a:lnTo>
                  <a:pt x="0" y="461664"/>
                </a:lnTo>
                <a:lnTo>
                  <a:pt x="0" y="0"/>
                </a:lnTo>
                <a:close/>
              </a:path>
            </a:pathLst>
          </a:custGeom>
          <a:solidFill>
            <a:srgbClr val="66C9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71273" y="4456041"/>
            <a:ext cx="4801870" cy="462280"/>
          </a:xfrm>
          <a:custGeom>
            <a:avLst/>
            <a:gdLst/>
            <a:ahLst/>
            <a:cxnLst/>
            <a:rect l="l" t="t" r="r" b="b"/>
            <a:pathLst>
              <a:path w="4801870" h="462279">
                <a:moveTo>
                  <a:pt x="0" y="0"/>
                </a:moveTo>
                <a:lnTo>
                  <a:pt x="4801312" y="0"/>
                </a:lnTo>
                <a:lnTo>
                  <a:pt x="4801312" y="461664"/>
                </a:lnTo>
                <a:lnTo>
                  <a:pt x="0" y="461664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50013" y="4489061"/>
            <a:ext cx="4409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entury Gothic"/>
                <a:cs typeface="Century Gothic"/>
              </a:rPr>
              <a:t>THINK BEYOND</a:t>
            </a:r>
            <a:r>
              <a:rPr sz="240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entury Gothic"/>
                <a:cs typeface="Century Gothic"/>
              </a:rPr>
              <a:t>CONNECTIVITY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85211" y="5099857"/>
            <a:ext cx="4493028" cy="985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68337" y="5137266"/>
            <a:ext cx="4281054" cy="8894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33531" y="5148146"/>
            <a:ext cx="4340225" cy="831215"/>
          </a:xfrm>
          <a:custGeom>
            <a:avLst/>
            <a:gdLst/>
            <a:ahLst/>
            <a:cxnLst/>
            <a:rect l="l" t="t" r="r" b="b"/>
            <a:pathLst>
              <a:path w="4340225" h="831214">
                <a:moveTo>
                  <a:pt x="0" y="0"/>
                </a:moveTo>
                <a:lnTo>
                  <a:pt x="4339648" y="0"/>
                </a:lnTo>
                <a:lnTo>
                  <a:pt x="4339648" y="830996"/>
                </a:lnTo>
                <a:lnTo>
                  <a:pt x="0" y="83099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333531" y="5148146"/>
            <a:ext cx="4340225" cy="764311"/>
          </a:xfrm>
          <a:prstGeom prst="rect">
            <a:avLst/>
          </a:prstGeom>
          <a:solidFill>
            <a:srgbClr val="66C9CE"/>
          </a:solidFill>
        </p:spPr>
        <p:txBody>
          <a:bodyPr vert="horz" wrap="square" lIns="0" tIns="45719" rIns="0" bIns="0" rtlCol="0">
            <a:spAutoFit/>
          </a:bodyPr>
          <a:lstStyle/>
          <a:p>
            <a:pPr marL="91440">
              <a:lnSpc>
                <a:spcPts val="2840"/>
              </a:lnSpc>
              <a:spcBef>
                <a:spcPts val="359"/>
              </a:spcBef>
            </a:pPr>
            <a:r>
              <a:rPr sz="2400" spc="-5" dirty="0">
                <a:solidFill>
                  <a:srgbClr val="FFFFFF"/>
                </a:solidFill>
                <a:latin typeface="Century Gothic"/>
                <a:cs typeface="Century Gothic"/>
              </a:rPr>
              <a:t>SOLUTIONS,</a:t>
            </a:r>
            <a:r>
              <a:rPr sz="2400" spc="-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entury Gothic"/>
                <a:cs typeface="Century Gothic"/>
              </a:rPr>
              <a:t>SELLING</a:t>
            </a:r>
            <a:endParaRPr sz="2400">
              <a:latin typeface="Century Gothic"/>
              <a:cs typeface="Century Gothic"/>
            </a:endParaRPr>
          </a:p>
          <a:p>
            <a:pPr marL="91440">
              <a:lnSpc>
                <a:spcPts val="2840"/>
              </a:lnSpc>
            </a:pPr>
            <a:r>
              <a:rPr sz="2400" spc="-5" dirty="0">
                <a:solidFill>
                  <a:srgbClr val="FFFFFF"/>
                </a:solidFill>
                <a:latin typeface="Century Gothic"/>
                <a:cs typeface="Century Gothic"/>
              </a:rPr>
              <a:t>AND MANAGED</a:t>
            </a:r>
            <a:r>
              <a:rPr sz="2400" spc="-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entury Gothic"/>
                <a:cs typeface="Century Gothic"/>
              </a:rPr>
              <a:t>SERVICES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18166" y="6209608"/>
            <a:ext cx="4929446" cy="6151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05451" y="6247014"/>
            <a:ext cx="4738254" cy="5361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69905" y="6259740"/>
            <a:ext cx="4801870" cy="462280"/>
          </a:xfrm>
          <a:custGeom>
            <a:avLst/>
            <a:gdLst/>
            <a:ahLst/>
            <a:cxnLst/>
            <a:rect l="l" t="t" r="r" b="b"/>
            <a:pathLst>
              <a:path w="4801870" h="462279">
                <a:moveTo>
                  <a:pt x="0" y="0"/>
                </a:moveTo>
                <a:lnTo>
                  <a:pt x="4801313" y="0"/>
                </a:lnTo>
                <a:lnTo>
                  <a:pt x="4801313" y="461664"/>
                </a:lnTo>
                <a:lnTo>
                  <a:pt x="0" y="461664"/>
                </a:lnTo>
                <a:lnTo>
                  <a:pt x="0" y="0"/>
                </a:lnTo>
                <a:close/>
              </a:path>
            </a:pathLst>
          </a:custGeom>
          <a:solidFill>
            <a:srgbClr val="66C9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69904" y="6259740"/>
            <a:ext cx="4801870" cy="462280"/>
          </a:xfrm>
          <a:custGeom>
            <a:avLst/>
            <a:gdLst/>
            <a:ahLst/>
            <a:cxnLst/>
            <a:rect l="l" t="t" r="r" b="b"/>
            <a:pathLst>
              <a:path w="4801870" h="462279">
                <a:moveTo>
                  <a:pt x="0" y="0"/>
                </a:moveTo>
                <a:lnTo>
                  <a:pt x="4801312" y="0"/>
                </a:lnTo>
                <a:lnTo>
                  <a:pt x="4801312" y="461664"/>
                </a:lnTo>
                <a:lnTo>
                  <a:pt x="0" y="461664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48644" y="6292759"/>
            <a:ext cx="4538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entury Gothic"/>
                <a:cs typeface="Century Gothic"/>
              </a:rPr>
              <a:t>NEED GO-TO-MARKET</a:t>
            </a:r>
            <a:r>
              <a:rPr sz="2400" spc="-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entury Gothic"/>
                <a:cs typeface="Century Gothic"/>
              </a:rPr>
              <a:t>PARTNER</a:t>
            </a:r>
            <a:endParaRPr sz="24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24908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58496" y="6661550"/>
            <a:ext cx="201612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Copyright </a:t>
            </a:r>
            <a:r>
              <a:rPr sz="900" dirty="0">
                <a:latin typeface="Calibri"/>
                <a:cs typeface="Calibri"/>
              </a:rPr>
              <a:t>© </a:t>
            </a:r>
            <a:r>
              <a:rPr sz="900" b="1" dirty="0">
                <a:latin typeface="Calibri"/>
                <a:cs typeface="Calibri"/>
              </a:rPr>
              <a:t>R</a:t>
            </a:r>
            <a:r>
              <a:rPr sz="900" dirty="0">
                <a:latin typeface="Calibri"/>
                <a:cs typeface="Calibri"/>
              </a:rPr>
              <a:t>IOT </a:t>
            </a:r>
            <a:r>
              <a:rPr sz="900" spc="-5" dirty="0">
                <a:latin typeface="Calibri"/>
                <a:cs typeface="Calibri"/>
              </a:rPr>
              <a:t>2015 All </a:t>
            </a:r>
            <a:r>
              <a:rPr sz="900" dirty="0">
                <a:latin typeface="Calibri"/>
                <a:cs typeface="Calibri"/>
              </a:rPr>
              <a:t>Rights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Reserved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46229" y="1203741"/>
            <a:ext cx="6381861" cy="5654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3000" y="370977"/>
            <a:ext cx="9906000" cy="788670"/>
          </a:xfrm>
          <a:custGeom>
            <a:avLst/>
            <a:gdLst/>
            <a:ahLst/>
            <a:cxnLst/>
            <a:rect l="l" t="t" r="r" b="b"/>
            <a:pathLst>
              <a:path w="9906000" h="788669">
                <a:moveTo>
                  <a:pt x="0" y="0"/>
                </a:moveTo>
                <a:lnTo>
                  <a:pt x="9905998" y="0"/>
                </a:lnTo>
                <a:lnTo>
                  <a:pt x="9905998" y="788329"/>
                </a:lnTo>
                <a:lnTo>
                  <a:pt x="0" y="788329"/>
                </a:lnTo>
                <a:lnTo>
                  <a:pt x="0" y="0"/>
                </a:lnTo>
                <a:close/>
              </a:path>
            </a:pathLst>
          </a:custGeom>
          <a:solidFill>
            <a:srgbClr val="66C9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77348" y="481730"/>
            <a:ext cx="344297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>
                <a:solidFill>
                  <a:srgbClr val="FFFFFF"/>
                </a:solidFill>
              </a:rPr>
              <a:t>MINDSET</a:t>
            </a:r>
            <a:r>
              <a:rPr spc="-70" dirty="0">
                <a:solidFill>
                  <a:srgbClr val="FFFFFF"/>
                </a:solidFill>
              </a:rPr>
              <a:t> </a:t>
            </a:r>
            <a:r>
              <a:rPr spc="-15" dirty="0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6" name="object 6"/>
          <p:cNvSpPr/>
          <p:nvPr/>
        </p:nvSpPr>
        <p:spPr>
          <a:xfrm>
            <a:off x="7485612" y="4372494"/>
            <a:ext cx="3125585" cy="1363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72894" y="4430683"/>
            <a:ext cx="2926080" cy="1238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34799" y="4423727"/>
            <a:ext cx="2974340" cy="1206500"/>
          </a:xfrm>
          <a:custGeom>
            <a:avLst/>
            <a:gdLst/>
            <a:ahLst/>
            <a:cxnLst/>
            <a:rect l="l" t="t" r="r" b="b"/>
            <a:pathLst>
              <a:path w="2974340" h="1206500">
                <a:moveTo>
                  <a:pt x="118742" y="0"/>
                </a:moveTo>
                <a:lnTo>
                  <a:pt x="0" y="446133"/>
                </a:lnTo>
                <a:lnTo>
                  <a:pt x="2855249" y="1206084"/>
                </a:lnTo>
                <a:lnTo>
                  <a:pt x="2973992" y="759951"/>
                </a:lnTo>
                <a:lnTo>
                  <a:pt x="118742" y="0"/>
                </a:lnTo>
                <a:close/>
              </a:path>
            </a:pathLst>
          </a:custGeom>
          <a:solidFill>
            <a:srgbClr val="66C9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34799" y="4423727"/>
            <a:ext cx="2974340" cy="1206500"/>
          </a:xfrm>
          <a:custGeom>
            <a:avLst/>
            <a:gdLst/>
            <a:ahLst/>
            <a:cxnLst/>
            <a:rect l="l" t="t" r="r" b="b"/>
            <a:pathLst>
              <a:path w="2974340" h="1206500">
                <a:moveTo>
                  <a:pt x="118742" y="0"/>
                </a:moveTo>
                <a:lnTo>
                  <a:pt x="2973992" y="759952"/>
                </a:lnTo>
                <a:lnTo>
                  <a:pt x="2855250" y="1206085"/>
                </a:lnTo>
                <a:lnTo>
                  <a:pt x="0" y="446133"/>
                </a:lnTo>
                <a:lnTo>
                  <a:pt x="118742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 rot="840000">
            <a:off x="7628245" y="4841510"/>
            <a:ext cx="254057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3600" spc="-60" baseline="5787" dirty="0">
                <a:solidFill>
                  <a:srgbClr val="FFFFFF"/>
                </a:solidFill>
                <a:latin typeface="Century Gothic"/>
                <a:cs typeface="Century Gothic"/>
              </a:rPr>
              <a:t>FU</a:t>
            </a:r>
            <a:r>
              <a:rPr sz="3600" spc="-60" baseline="4629" dirty="0">
                <a:solidFill>
                  <a:srgbClr val="FFFFFF"/>
                </a:solidFill>
                <a:latin typeface="Century Gothic"/>
                <a:cs typeface="Century Gothic"/>
              </a:rPr>
              <a:t>LL </a:t>
            </a:r>
            <a:r>
              <a:rPr sz="3600" spc="-37" baseline="3472" dirty="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sz="3600" spc="-202" baseline="3472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600" spc="-52" baseline="2314" dirty="0">
                <a:solidFill>
                  <a:srgbClr val="FFFFFF"/>
                </a:solidFill>
                <a:latin typeface="Century Gothic"/>
                <a:cs typeface="Century Gothic"/>
              </a:rPr>
              <a:t>SK</a:t>
            </a:r>
            <a:r>
              <a:rPr sz="3600" spc="-52" baseline="1157" dirty="0">
                <a:solidFill>
                  <a:srgbClr val="FFFFFF"/>
                </a:solidFill>
                <a:latin typeface="Century Gothic"/>
                <a:cs typeface="Century Gothic"/>
              </a:rPr>
              <a:t>EP</a:t>
            </a:r>
            <a:r>
              <a:rPr sz="2400" spc="-35" dirty="0">
                <a:solidFill>
                  <a:srgbClr val="FFFFFF"/>
                </a:solidFill>
                <a:latin typeface="Century Gothic"/>
                <a:cs typeface="Century Gothic"/>
              </a:rPr>
              <a:t>TISM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51312" y="4243647"/>
            <a:ext cx="3620192" cy="19077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8597" y="4339243"/>
            <a:ext cx="3362497" cy="1745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02760" y="4294899"/>
            <a:ext cx="3464560" cy="1750695"/>
          </a:xfrm>
          <a:custGeom>
            <a:avLst/>
            <a:gdLst/>
            <a:ahLst/>
            <a:cxnLst/>
            <a:rect l="l" t="t" r="r" b="b"/>
            <a:pathLst>
              <a:path w="3464560" h="1750695">
                <a:moveTo>
                  <a:pt x="3292090" y="0"/>
                </a:moveTo>
                <a:lnTo>
                  <a:pt x="0" y="1322082"/>
                </a:lnTo>
                <a:lnTo>
                  <a:pt x="172046" y="1750492"/>
                </a:lnTo>
                <a:lnTo>
                  <a:pt x="3464137" y="428409"/>
                </a:lnTo>
                <a:lnTo>
                  <a:pt x="3292090" y="0"/>
                </a:lnTo>
                <a:close/>
              </a:path>
            </a:pathLst>
          </a:custGeom>
          <a:solidFill>
            <a:srgbClr val="66C9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02760" y="4294899"/>
            <a:ext cx="3464560" cy="1750695"/>
          </a:xfrm>
          <a:custGeom>
            <a:avLst/>
            <a:gdLst/>
            <a:ahLst/>
            <a:cxnLst/>
            <a:rect l="l" t="t" r="r" b="b"/>
            <a:pathLst>
              <a:path w="3464560" h="1750695">
                <a:moveTo>
                  <a:pt x="0" y="1322083"/>
                </a:moveTo>
                <a:lnTo>
                  <a:pt x="3292091" y="0"/>
                </a:lnTo>
                <a:lnTo>
                  <a:pt x="3464137" y="428409"/>
                </a:lnTo>
                <a:lnTo>
                  <a:pt x="172046" y="1750492"/>
                </a:lnTo>
                <a:lnTo>
                  <a:pt x="0" y="1322083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66293" y="4484409"/>
            <a:ext cx="3090698" cy="14075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81797" y="5793970"/>
            <a:ext cx="4451465" cy="985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89862" y="5831377"/>
            <a:ext cx="4231177" cy="8936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30896" y="5843013"/>
            <a:ext cx="4298950" cy="831215"/>
          </a:xfrm>
          <a:custGeom>
            <a:avLst/>
            <a:gdLst/>
            <a:ahLst/>
            <a:cxnLst/>
            <a:rect l="l" t="t" r="r" b="b"/>
            <a:pathLst>
              <a:path w="4298950" h="831215">
                <a:moveTo>
                  <a:pt x="0" y="0"/>
                </a:moveTo>
                <a:lnTo>
                  <a:pt x="4298621" y="0"/>
                </a:lnTo>
                <a:lnTo>
                  <a:pt x="4298621" y="830996"/>
                </a:lnTo>
                <a:lnTo>
                  <a:pt x="0" y="83099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030896" y="5843012"/>
            <a:ext cx="4298950" cy="784830"/>
          </a:xfrm>
          <a:prstGeom prst="rect">
            <a:avLst/>
          </a:prstGeom>
          <a:solidFill>
            <a:srgbClr val="66C9CE"/>
          </a:solidFill>
        </p:spPr>
        <p:txBody>
          <a:bodyPr vert="horz" wrap="square" lIns="0" tIns="66040" rIns="0" bIns="0" rtlCol="0">
            <a:spAutoFit/>
          </a:bodyPr>
          <a:lstStyle/>
          <a:p>
            <a:pPr marL="1005205" marR="99695" indent="-889000">
              <a:lnSpc>
                <a:spcPts val="2800"/>
              </a:lnSpc>
              <a:spcBef>
                <a:spcPts val="520"/>
              </a:spcBef>
            </a:pPr>
            <a:r>
              <a:rPr sz="2400" spc="-5" dirty="0">
                <a:solidFill>
                  <a:srgbClr val="FFFFFF"/>
                </a:solidFill>
                <a:latin typeface="Century Gothic"/>
                <a:cs typeface="Century Gothic"/>
              </a:rPr>
              <a:t>LOW SINGLE DIGIT GROWTH  CONTRIBUTION</a:t>
            </a:r>
            <a:endParaRPr sz="24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1965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71196" y="6679719"/>
            <a:ext cx="1990725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35"/>
              </a:lnSpc>
            </a:pPr>
            <a:r>
              <a:rPr sz="900" spc="-5" dirty="0">
                <a:latin typeface="Calibri"/>
                <a:cs typeface="Calibri"/>
              </a:rPr>
              <a:t>Copyright </a:t>
            </a:r>
            <a:r>
              <a:rPr sz="900" dirty="0">
                <a:latin typeface="Calibri"/>
                <a:cs typeface="Calibri"/>
              </a:rPr>
              <a:t>© </a:t>
            </a:r>
            <a:r>
              <a:rPr sz="900" b="1" dirty="0">
                <a:latin typeface="Calibri"/>
                <a:cs typeface="Calibri"/>
              </a:rPr>
              <a:t>R</a:t>
            </a:r>
            <a:r>
              <a:rPr sz="900" dirty="0">
                <a:latin typeface="Calibri"/>
                <a:cs typeface="Calibri"/>
              </a:rPr>
              <a:t>IOT </a:t>
            </a:r>
            <a:r>
              <a:rPr sz="900" spc="-5" dirty="0">
                <a:latin typeface="Calibri"/>
                <a:cs typeface="Calibri"/>
              </a:rPr>
              <a:t>2015 All </a:t>
            </a:r>
            <a:r>
              <a:rPr sz="900" dirty="0">
                <a:latin typeface="Calibri"/>
                <a:cs typeface="Calibri"/>
              </a:rPr>
              <a:t>Rights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Reserved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3000" y="1035430"/>
            <a:ext cx="9904614" cy="5822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3000" y="370977"/>
            <a:ext cx="9906000" cy="788670"/>
          </a:xfrm>
          <a:custGeom>
            <a:avLst/>
            <a:gdLst/>
            <a:ahLst/>
            <a:cxnLst/>
            <a:rect l="l" t="t" r="r" b="b"/>
            <a:pathLst>
              <a:path w="9906000" h="788669">
                <a:moveTo>
                  <a:pt x="0" y="0"/>
                </a:moveTo>
                <a:lnTo>
                  <a:pt x="9905998" y="0"/>
                </a:lnTo>
                <a:lnTo>
                  <a:pt x="9905998" y="788329"/>
                </a:lnTo>
                <a:lnTo>
                  <a:pt x="0" y="788329"/>
                </a:lnTo>
                <a:lnTo>
                  <a:pt x="0" y="0"/>
                </a:lnTo>
                <a:close/>
              </a:path>
            </a:pathLst>
          </a:custGeom>
          <a:solidFill>
            <a:srgbClr val="66C9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24328" y="481730"/>
            <a:ext cx="8148955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>
                <a:solidFill>
                  <a:srgbClr val="FFFFFF"/>
                </a:solidFill>
              </a:rPr>
              <a:t>STABLE </a:t>
            </a:r>
            <a:r>
              <a:rPr spc="-15" dirty="0">
                <a:solidFill>
                  <a:srgbClr val="FFFFFF"/>
                </a:solidFill>
              </a:rPr>
              <a:t>BUSINESS </a:t>
            </a:r>
            <a:r>
              <a:rPr spc="-60" dirty="0">
                <a:solidFill>
                  <a:srgbClr val="FFFFFF"/>
                </a:solidFill>
              </a:rPr>
              <a:t>VS. </a:t>
            </a:r>
            <a:r>
              <a:rPr spc="-5" dirty="0">
                <a:solidFill>
                  <a:srgbClr val="FFFFFF"/>
                </a:solidFill>
              </a:rPr>
              <a:t>RISKY</a:t>
            </a:r>
            <a:r>
              <a:rPr spc="150" dirty="0">
                <a:solidFill>
                  <a:srgbClr val="FFFFFF"/>
                </a:solidFill>
              </a:rPr>
              <a:t> </a:t>
            </a:r>
            <a:r>
              <a:rPr spc="-25" dirty="0">
                <a:solidFill>
                  <a:srgbClr val="FFFFFF"/>
                </a:solidFill>
              </a:rPr>
              <a:t>VENTURES</a:t>
            </a:r>
          </a:p>
        </p:txBody>
      </p:sp>
      <p:sp>
        <p:nvSpPr>
          <p:cNvPr id="6" name="object 6"/>
          <p:cNvSpPr/>
          <p:nvPr/>
        </p:nvSpPr>
        <p:spPr>
          <a:xfrm>
            <a:off x="1990898" y="1267692"/>
            <a:ext cx="2788920" cy="2007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90650" y="1342506"/>
            <a:ext cx="2423160" cy="1641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40707" y="1316997"/>
            <a:ext cx="2635250" cy="1854200"/>
          </a:xfrm>
          <a:custGeom>
            <a:avLst/>
            <a:gdLst/>
            <a:ahLst/>
            <a:cxnLst/>
            <a:rect l="l" t="t" r="r" b="b"/>
            <a:pathLst>
              <a:path w="2635250" h="1854200">
                <a:moveTo>
                  <a:pt x="2270790" y="0"/>
                </a:moveTo>
                <a:lnTo>
                  <a:pt x="0" y="1106887"/>
                </a:lnTo>
                <a:lnTo>
                  <a:pt x="364112" y="1853867"/>
                </a:lnTo>
                <a:lnTo>
                  <a:pt x="2634903" y="746979"/>
                </a:lnTo>
                <a:lnTo>
                  <a:pt x="2270790" y="0"/>
                </a:lnTo>
                <a:close/>
              </a:path>
            </a:pathLst>
          </a:custGeom>
          <a:solidFill>
            <a:srgbClr val="66C9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40707" y="1316996"/>
            <a:ext cx="2635250" cy="1854200"/>
          </a:xfrm>
          <a:custGeom>
            <a:avLst/>
            <a:gdLst/>
            <a:ahLst/>
            <a:cxnLst/>
            <a:rect l="l" t="t" r="r" b="b"/>
            <a:pathLst>
              <a:path w="2635250" h="1854200">
                <a:moveTo>
                  <a:pt x="0" y="1106888"/>
                </a:moveTo>
                <a:lnTo>
                  <a:pt x="2270791" y="0"/>
                </a:lnTo>
                <a:lnTo>
                  <a:pt x="2634903" y="746979"/>
                </a:lnTo>
                <a:lnTo>
                  <a:pt x="364112" y="1853867"/>
                </a:lnTo>
                <a:lnTo>
                  <a:pt x="0" y="1106888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6398" y="1505767"/>
            <a:ext cx="2140659" cy="12610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08570" y="5943601"/>
            <a:ext cx="2622665" cy="914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91697" y="5985163"/>
            <a:ext cx="2427316" cy="8728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57046" y="5994861"/>
            <a:ext cx="2472055" cy="831215"/>
          </a:xfrm>
          <a:custGeom>
            <a:avLst/>
            <a:gdLst/>
            <a:ahLst/>
            <a:cxnLst/>
            <a:rect l="l" t="t" r="r" b="b"/>
            <a:pathLst>
              <a:path w="2472054" h="831215">
                <a:moveTo>
                  <a:pt x="0" y="0"/>
                </a:moveTo>
                <a:lnTo>
                  <a:pt x="2471950" y="0"/>
                </a:lnTo>
                <a:lnTo>
                  <a:pt x="2471950" y="830996"/>
                </a:lnTo>
                <a:lnTo>
                  <a:pt x="0" y="830996"/>
                </a:lnTo>
                <a:lnTo>
                  <a:pt x="0" y="0"/>
                </a:lnTo>
                <a:close/>
              </a:path>
            </a:pathLst>
          </a:custGeom>
          <a:solidFill>
            <a:srgbClr val="66C9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57046" y="5994861"/>
            <a:ext cx="2472055" cy="831215"/>
          </a:xfrm>
          <a:custGeom>
            <a:avLst/>
            <a:gdLst/>
            <a:ahLst/>
            <a:cxnLst/>
            <a:rect l="l" t="t" r="r" b="b"/>
            <a:pathLst>
              <a:path w="2472054" h="831215">
                <a:moveTo>
                  <a:pt x="0" y="0"/>
                </a:moveTo>
                <a:lnTo>
                  <a:pt x="2471950" y="0"/>
                </a:lnTo>
                <a:lnTo>
                  <a:pt x="2471950" y="830996"/>
                </a:lnTo>
                <a:lnTo>
                  <a:pt x="0" y="83099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435785" y="6027880"/>
            <a:ext cx="2291080" cy="7467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59"/>
              </a:spcBef>
            </a:pPr>
            <a:r>
              <a:rPr sz="2400" spc="-5" dirty="0">
                <a:solidFill>
                  <a:srgbClr val="FFFFFF"/>
                </a:solidFill>
                <a:latin typeface="Century Gothic"/>
                <a:cs typeface="Century Gothic"/>
              </a:rPr>
              <a:t>NEED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2400" spc="-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entury Gothic"/>
                <a:cs typeface="Century Gothic"/>
              </a:rPr>
              <a:t>WORK  LIKE</a:t>
            </a:r>
            <a:r>
              <a:rPr sz="2400" spc="-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entury Gothic"/>
                <a:cs typeface="Century Gothic"/>
              </a:rPr>
              <a:t>STARTUP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68738" y="5390804"/>
            <a:ext cx="3374967" cy="615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51863" y="5432366"/>
            <a:ext cx="3167148" cy="5361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17909" y="5442027"/>
            <a:ext cx="3223260" cy="462280"/>
          </a:xfrm>
          <a:custGeom>
            <a:avLst/>
            <a:gdLst/>
            <a:ahLst/>
            <a:cxnLst/>
            <a:rect l="l" t="t" r="r" b="b"/>
            <a:pathLst>
              <a:path w="3223259" h="462279">
                <a:moveTo>
                  <a:pt x="0" y="0"/>
                </a:moveTo>
                <a:lnTo>
                  <a:pt x="3223207" y="0"/>
                </a:lnTo>
                <a:lnTo>
                  <a:pt x="3223207" y="461664"/>
                </a:lnTo>
                <a:lnTo>
                  <a:pt x="0" y="461664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617909" y="5442027"/>
            <a:ext cx="3223260" cy="415498"/>
          </a:xfrm>
          <a:prstGeom prst="rect">
            <a:avLst/>
          </a:prstGeom>
          <a:solidFill>
            <a:srgbClr val="66C9CE"/>
          </a:solidFill>
        </p:spPr>
        <p:txBody>
          <a:bodyPr vert="horz" wrap="square" lIns="0" tIns="45720" rIns="0" bIns="0" rtlCol="0">
            <a:spAutoFit/>
          </a:bodyPr>
          <a:lstStyle/>
          <a:p>
            <a:pPr marL="90805">
              <a:spcBef>
                <a:spcPts val="360"/>
              </a:spcBef>
            </a:pPr>
            <a:r>
              <a:rPr sz="2400" spc="-5" dirty="0">
                <a:solidFill>
                  <a:srgbClr val="FFFFFF"/>
                </a:solidFill>
                <a:latin typeface="Century Gothic"/>
                <a:cs typeface="Century Gothic"/>
              </a:rPr>
              <a:t>IOT BUSINESS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2400" spc="-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entury Gothic"/>
                <a:cs typeface="Century Gothic"/>
              </a:rPr>
              <a:t>FLUID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03567" y="2705794"/>
            <a:ext cx="2552006" cy="22361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95006" y="2788920"/>
            <a:ext cx="2323406" cy="203246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52174" y="2755205"/>
            <a:ext cx="2400935" cy="2080895"/>
          </a:xfrm>
          <a:custGeom>
            <a:avLst/>
            <a:gdLst/>
            <a:ahLst/>
            <a:cxnLst/>
            <a:rect l="l" t="t" r="r" b="b"/>
            <a:pathLst>
              <a:path w="2400935" h="2080895">
                <a:moveTo>
                  <a:pt x="1905923" y="0"/>
                </a:moveTo>
                <a:lnTo>
                  <a:pt x="0" y="1413066"/>
                </a:lnTo>
                <a:lnTo>
                  <a:pt x="494920" y="2080606"/>
                </a:lnTo>
                <a:lnTo>
                  <a:pt x="2400843" y="667539"/>
                </a:lnTo>
                <a:lnTo>
                  <a:pt x="1905923" y="0"/>
                </a:lnTo>
                <a:close/>
              </a:path>
            </a:pathLst>
          </a:custGeom>
          <a:solidFill>
            <a:srgbClr val="66C9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2174" y="2755205"/>
            <a:ext cx="2400935" cy="2080895"/>
          </a:xfrm>
          <a:custGeom>
            <a:avLst/>
            <a:gdLst/>
            <a:ahLst/>
            <a:cxnLst/>
            <a:rect l="l" t="t" r="r" b="b"/>
            <a:pathLst>
              <a:path w="2400935" h="2080895">
                <a:moveTo>
                  <a:pt x="0" y="1413066"/>
                </a:moveTo>
                <a:lnTo>
                  <a:pt x="1905923" y="0"/>
                </a:lnTo>
                <a:lnTo>
                  <a:pt x="2400842" y="667540"/>
                </a:lnTo>
                <a:lnTo>
                  <a:pt x="494919" y="2080606"/>
                </a:lnTo>
                <a:lnTo>
                  <a:pt x="0" y="1413066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45480" y="2966449"/>
            <a:ext cx="1981724" cy="16683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7188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04246" y="3997956"/>
            <a:ext cx="6638925" cy="168719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2000" dirty="0">
                <a:solidFill>
                  <a:srgbClr val="898989"/>
                </a:solidFill>
                <a:latin typeface="Century Gothic"/>
                <a:cs typeface="Century Gothic"/>
              </a:rPr>
              <a:t>THE </a:t>
            </a:r>
            <a:r>
              <a:rPr sz="2000" spc="-5" dirty="0">
                <a:solidFill>
                  <a:srgbClr val="898989"/>
                </a:solidFill>
                <a:latin typeface="Century Gothic"/>
                <a:cs typeface="Century Gothic"/>
              </a:rPr>
              <a:t>END</a:t>
            </a:r>
            <a:r>
              <a:rPr sz="2000" spc="-100" dirty="0">
                <a:solidFill>
                  <a:srgbClr val="898989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898989"/>
                </a:solidFill>
                <a:latin typeface="Century Gothic"/>
                <a:cs typeface="Century Gothic"/>
              </a:rPr>
              <a:t>GAME</a:t>
            </a:r>
            <a:endParaRPr sz="2000">
              <a:latin typeface="Century Gothic"/>
              <a:cs typeface="Century Gothic"/>
            </a:endParaRPr>
          </a:p>
          <a:p>
            <a:pPr marL="12700" marR="5080">
              <a:spcBef>
                <a:spcPts val="720"/>
              </a:spcBef>
            </a:pPr>
            <a:r>
              <a:rPr sz="4000" b="1" spc="65" dirty="0">
                <a:solidFill>
                  <a:srgbClr val="57BFC3"/>
                </a:solidFill>
                <a:latin typeface="Arial"/>
                <a:cs typeface="Arial"/>
              </a:rPr>
              <a:t>END-TO-END </a:t>
            </a:r>
            <a:r>
              <a:rPr sz="4000" b="1" spc="15" dirty="0">
                <a:solidFill>
                  <a:srgbClr val="57BFC3"/>
                </a:solidFill>
                <a:latin typeface="Arial"/>
                <a:cs typeface="Arial"/>
              </a:rPr>
              <a:t>IOT</a:t>
            </a:r>
            <a:r>
              <a:rPr sz="4000" b="1" spc="-110" dirty="0">
                <a:solidFill>
                  <a:srgbClr val="57BFC3"/>
                </a:solidFill>
                <a:latin typeface="Arial"/>
                <a:cs typeface="Arial"/>
              </a:rPr>
              <a:t> </a:t>
            </a:r>
            <a:r>
              <a:rPr sz="4000" b="1" spc="-45" dirty="0">
                <a:solidFill>
                  <a:srgbClr val="57BFC3"/>
                </a:solidFill>
                <a:latin typeface="Arial"/>
                <a:cs typeface="Arial"/>
              </a:rPr>
              <a:t>SERVICE  </a:t>
            </a:r>
            <a:r>
              <a:rPr sz="4000" b="1" spc="-15" dirty="0">
                <a:solidFill>
                  <a:srgbClr val="57BFC3"/>
                </a:solidFill>
                <a:latin typeface="Arial"/>
                <a:cs typeface="Arial"/>
              </a:rPr>
              <a:t>PROVIDER</a:t>
            </a:r>
            <a:endParaRPr sz="4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1453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45555" y="1130963"/>
            <a:ext cx="1487805" cy="4932045"/>
          </a:xfrm>
          <a:custGeom>
            <a:avLst/>
            <a:gdLst/>
            <a:ahLst/>
            <a:cxnLst/>
            <a:rect l="l" t="t" r="r" b="b"/>
            <a:pathLst>
              <a:path w="1487804" h="4932045">
                <a:moveTo>
                  <a:pt x="0" y="0"/>
                </a:moveTo>
                <a:lnTo>
                  <a:pt x="1487310" y="0"/>
                </a:lnTo>
                <a:lnTo>
                  <a:pt x="1487310" y="4931642"/>
                </a:lnTo>
                <a:lnTo>
                  <a:pt x="0" y="4931642"/>
                </a:lnTo>
                <a:lnTo>
                  <a:pt x="0" y="0"/>
                </a:lnTo>
                <a:close/>
              </a:path>
            </a:pathLst>
          </a:custGeom>
          <a:solidFill>
            <a:srgbClr val="66C9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94277" y="1733039"/>
            <a:ext cx="6120765" cy="3278504"/>
          </a:xfrm>
          <a:custGeom>
            <a:avLst/>
            <a:gdLst/>
            <a:ahLst/>
            <a:cxnLst/>
            <a:rect l="l" t="t" r="r" b="b"/>
            <a:pathLst>
              <a:path w="6120765" h="3278504">
                <a:moveTo>
                  <a:pt x="0" y="3278182"/>
                </a:moveTo>
                <a:lnTo>
                  <a:pt x="6120645" y="3278182"/>
                </a:lnTo>
                <a:lnTo>
                  <a:pt x="6120645" y="0"/>
                </a:lnTo>
                <a:lnTo>
                  <a:pt x="0" y="0"/>
                </a:lnTo>
                <a:lnTo>
                  <a:pt x="0" y="3278182"/>
                </a:lnTo>
                <a:close/>
              </a:path>
            </a:pathLst>
          </a:custGeom>
          <a:solidFill>
            <a:srgbClr val="66C9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2274" y="1047898"/>
            <a:ext cx="1002030" cy="5015230"/>
          </a:xfrm>
          <a:custGeom>
            <a:avLst/>
            <a:gdLst/>
            <a:ahLst/>
            <a:cxnLst/>
            <a:rect l="l" t="t" r="r" b="b"/>
            <a:pathLst>
              <a:path w="1002030" h="5015230">
                <a:moveTo>
                  <a:pt x="0" y="0"/>
                </a:moveTo>
                <a:lnTo>
                  <a:pt x="1002002" y="0"/>
                </a:lnTo>
                <a:lnTo>
                  <a:pt x="1002002" y="5014707"/>
                </a:lnTo>
                <a:lnTo>
                  <a:pt x="0" y="5014707"/>
                </a:lnTo>
                <a:lnTo>
                  <a:pt x="0" y="0"/>
                </a:lnTo>
                <a:close/>
              </a:path>
            </a:pathLst>
          </a:custGeom>
          <a:solidFill>
            <a:srgbClr val="66C9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84763" y="1924396"/>
            <a:ext cx="3009206" cy="30050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5060" y="2124379"/>
            <a:ext cx="2408930" cy="24089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2975" y="1251065"/>
            <a:ext cx="1662545" cy="1645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4923" y="1452741"/>
            <a:ext cx="1062197" cy="10456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93661" y="2599202"/>
            <a:ext cx="101091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45795" algn="l"/>
              </a:tabLst>
            </a:pPr>
            <a:r>
              <a:rPr sz="1000" b="1" spc="105" dirty="0">
                <a:latin typeface="Calibri"/>
                <a:cs typeface="Calibri"/>
              </a:rPr>
              <a:t>s </a:t>
            </a:r>
            <a:r>
              <a:rPr sz="1000" b="1" spc="35" dirty="0">
                <a:latin typeface="Calibri"/>
                <a:cs typeface="Calibri"/>
              </a:rPr>
              <a:t>m </a:t>
            </a:r>
            <a:r>
              <a:rPr sz="1000" b="1" spc="60" dirty="0">
                <a:latin typeface="Calibri"/>
                <a:cs typeface="Calibri"/>
              </a:rPr>
              <a:t>a</a:t>
            </a:r>
            <a:r>
              <a:rPr sz="1000" b="1" spc="30" dirty="0">
                <a:latin typeface="Calibri"/>
                <a:cs typeface="Calibri"/>
              </a:rPr>
              <a:t> </a:t>
            </a:r>
            <a:r>
              <a:rPr sz="1000" b="1" spc="25" dirty="0">
                <a:latin typeface="Calibri"/>
                <a:cs typeface="Calibri"/>
              </a:rPr>
              <a:t>r</a:t>
            </a:r>
            <a:r>
              <a:rPr sz="1000" b="1" spc="105" dirty="0">
                <a:latin typeface="Calibri"/>
                <a:cs typeface="Calibri"/>
              </a:rPr>
              <a:t> </a:t>
            </a:r>
            <a:r>
              <a:rPr sz="1000" b="1" spc="-10" dirty="0">
                <a:latin typeface="Calibri"/>
                <a:cs typeface="Calibri"/>
              </a:rPr>
              <a:t>t	</a:t>
            </a:r>
            <a:r>
              <a:rPr sz="1000" b="1" spc="60" dirty="0">
                <a:latin typeface="Calibri"/>
                <a:cs typeface="Calibri"/>
              </a:rPr>
              <a:t>c </a:t>
            </a:r>
            <a:r>
              <a:rPr sz="1000" b="1" spc="-15" dirty="0">
                <a:latin typeface="Calibri"/>
                <a:cs typeface="Calibri"/>
              </a:rPr>
              <a:t>i </a:t>
            </a:r>
            <a:r>
              <a:rPr sz="1000" b="1" spc="100" dirty="0">
                <a:latin typeface="Calibri"/>
                <a:cs typeface="Calibri"/>
              </a:rPr>
              <a:t>t</a:t>
            </a:r>
            <a:r>
              <a:rPr sz="1000" b="1" spc="-45" dirty="0">
                <a:latin typeface="Calibri"/>
                <a:cs typeface="Calibri"/>
              </a:rPr>
              <a:t> </a:t>
            </a:r>
            <a:r>
              <a:rPr sz="1000" b="1" spc="15" dirty="0">
                <a:latin typeface="Calibri"/>
                <a:cs typeface="Calibri"/>
              </a:rPr>
              <a:t>y</a:t>
            </a:r>
            <a:r>
              <a:rPr sz="1000" b="1" spc="90" dirty="0">
                <a:latin typeface="Calibri"/>
                <a:cs typeface="Calibri"/>
              </a:rPr>
              <a:t> 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12974" y="2718262"/>
            <a:ext cx="1658388" cy="16583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14922" y="2919938"/>
            <a:ext cx="1057412" cy="10574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93660" y="4101853"/>
            <a:ext cx="969644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b="1" spc="25" dirty="0">
                <a:latin typeface="Calibri"/>
                <a:cs typeface="Calibri"/>
              </a:rPr>
              <a:t>smart </a:t>
            </a:r>
            <a:r>
              <a:rPr sz="1000" b="1" spc="160" dirty="0">
                <a:latin typeface="Calibri"/>
                <a:cs typeface="Calibri"/>
              </a:rPr>
              <a:t> </a:t>
            </a:r>
            <a:r>
              <a:rPr sz="1000" b="1" spc="15" dirty="0">
                <a:latin typeface="Calibri"/>
                <a:cs typeface="Calibri"/>
              </a:rPr>
              <a:t>transport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99364" y="1924396"/>
            <a:ext cx="3005051" cy="30050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98300" y="2124379"/>
            <a:ext cx="2408930" cy="24089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493661" y="5572600"/>
            <a:ext cx="9709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222885" algn="l"/>
                <a:tab pos="482600" algn="l"/>
                <a:tab pos="708025" algn="l"/>
                <a:tab pos="913765" algn="l"/>
              </a:tabLst>
            </a:pPr>
            <a:r>
              <a:rPr sz="1000" b="1" spc="40" dirty="0">
                <a:latin typeface="Calibri"/>
                <a:cs typeface="Calibri"/>
              </a:rPr>
              <a:t>s	</a:t>
            </a:r>
            <a:r>
              <a:rPr sz="1000" b="1" spc="10" dirty="0">
                <a:latin typeface="Calibri"/>
                <a:cs typeface="Calibri"/>
              </a:rPr>
              <a:t>m	</a:t>
            </a:r>
            <a:r>
              <a:rPr sz="1000" b="1" spc="60" dirty="0">
                <a:latin typeface="Calibri"/>
                <a:cs typeface="Calibri"/>
              </a:rPr>
              <a:t>a	</a:t>
            </a:r>
            <a:r>
              <a:rPr sz="1000" b="1" spc="25" dirty="0">
                <a:latin typeface="Calibri"/>
                <a:cs typeface="Calibri"/>
              </a:rPr>
              <a:t>r	</a:t>
            </a:r>
            <a:r>
              <a:rPr sz="1000" b="1" spc="-5" dirty="0">
                <a:latin typeface="Calibri"/>
                <a:cs typeface="Calibri"/>
              </a:rPr>
              <a:t>t  </a:t>
            </a:r>
            <a:r>
              <a:rPr sz="1000" b="1" spc="75" dirty="0">
                <a:latin typeface="Calibri"/>
                <a:cs typeface="Calibri"/>
              </a:rPr>
              <a:t>a </a:t>
            </a:r>
            <a:r>
              <a:rPr sz="1000" b="1" spc="50" dirty="0">
                <a:latin typeface="Calibri"/>
                <a:cs typeface="Calibri"/>
              </a:rPr>
              <a:t>u </a:t>
            </a:r>
            <a:r>
              <a:rPr sz="1000" b="1" spc="-10" dirty="0">
                <a:latin typeface="Calibri"/>
                <a:cs typeface="Calibri"/>
              </a:rPr>
              <a:t>t </a:t>
            </a:r>
            <a:r>
              <a:rPr sz="1000" b="1" spc="5" dirty="0">
                <a:latin typeface="Calibri"/>
                <a:cs typeface="Calibri"/>
              </a:rPr>
              <a:t>o </a:t>
            </a:r>
            <a:r>
              <a:rPr sz="1000" b="1" spc="40" dirty="0">
                <a:latin typeface="Calibri"/>
                <a:cs typeface="Calibri"/>
              </a:rPr>
              <a:t>m </a:t>
            </a:r>
            <a:r>
              <a:rPr sz="1000" b="1" spc="5" dirty="0">
                <a:latin typeface="Calibri"/>
                <a:cs typeface="Calibri"/>
              </a:rPr>
              <a:t>o </a:t>
            </a:r>
            <a:r>
              <a:rPr sz="1000" b="1" spc="-10" dirty="0">
                <a:latin typeface="Calibri"/>
                <a:cs typeface="Calibri"/>
              </a:rPr>
              <a:t>t </a:t>
            </a:r>
            <a:r>
              <a:rPr sz="1000" b="1" spc="50" dirty="0">
                <a:latin typeface="Calibri"/>
                <a:cs typeface="Calibri"/>
              </a:rPr>
              <a:t>i </a:t>
            </a:r>
            <a:r>
              <a:rPr sz="1000" b="1" spc="40" dirty="0">
                <a:latin typeface="Calibri"/>
                <a:cs typeface="Calibri"/>
              </a:rPr>
              <a:t>v</a:t>
            </a:r>
            <a:r>
              <a:rPr sz="1000" b="1" spc="-80" dirty="0">
                <a:latin typeface="Calibri"/>
                <a:cs typeface="Calibri"/>
              </a:rPr>
              <a:t> </a:t>
            </a:r>
            <a:r>
              <a:rPr sz="1000" b="1" spc="35" dirty="0">
                <a:latin typeface="Calibri"/>
                <a:cs typeface="Calibri"/>
              </a:rPr>
              <a:t>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70643" y="3578311"/>
            <a:ext cx="923632" cy="9236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34310" y="5132091"/>
            <a:ext cx="988694" cy="9886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63652" y="1801314"/>
            <a:ext cx="959352" cy="9593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07640" y="4438233"/>
            <a:ext cx="693856" cy="6938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09839" y="1116173"/>
            <a:ext cx="387823" cy="6531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36370" y="2692391"/>
            <a:ext cx="886635" cy="8866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2326874" y="481730"/>
            <a:ext cx="754380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END-TO-END </a:t>
            </a:r>
            <a:r>
              <a:rPr spc="10" dirty="0"/>
              <a:t>IOT </a:t>
            </a:r>
            <a:r>
              <a:rPr spc="-35" dirty="0"/>
              <a:t>SERVICE</a:t>
            </a:r>
            <a:r>
              <a:rPr spc="-100" dirty="0"/>
              <a:t> </a:t>
            </a:r>
            <a:r>
              <a:rPr spc="-10" dirty="0"/>
              <a:t>PROVIDER</a:t>
            </a:r>
          </a:p>
        </p:txBody>
      </p:sp>
      <p:sp>
        <p:nvSpPr>
          <p:cNvPr id="23" name="object 23"/>
          <p:cNvSpPr/>
          <p:nvPr/>
        </p:nvSpPr>
        <p:spPr>
          <a:xfrm>
            <a:off x="8212975" y="4164676"/>
            <a:ext cx="1662545" cy="16625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14922" y="4365224"/>
            <a:ext cx="1063980" cy="10639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19993" y="2917767"/>
            <a:ext cx="1941021" cy="10640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94278" y="3171770"/>
            <a:ext cx="1392555" cy="514350"/>
          </a:xfrm>
          <a:custGeom>
            <a:avLst/>
            <a:gdLst/>
            <a:ahLst/>
            <a:cxnLst/>
            <a:rect l="l" t="t" r="r" b="b"/>
            <a:pathLst>
              <a:path w="1392555" h="514350">
                <a:moveTo>
                  <a:pt x="1392037" y="0"/>
                </a:moveTo>
                <a:lnTo>
                  <a:pt x="696018" y="0"/>
                </a:lnTo>
                <a:lnTo>
                  <a:pt x="696018" y="514108"/>
                </a:lnTo>
                <a:lnTo>
                  <a:pt x="0" y="514108"/>
                </a:lnTo>
              </a:path>
            </a:pathLst>
          </a:custGeom>
          <a:ln w="761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72014" y="305747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9" y="8982"/>
                </a:lnTo>
                <a:lnTo>
                  <a:pt x="33477" y="33477"/>
                </a:lnTo>
                <a:lnTo>
                  <a:pt x="8982" y="69809"/>
                </a:lnTo>
                <a:lnTo>
                  <a:pt x="0" y="114300"/>
                </a:lnTo>
                <a:lnTo>
                  <a:pt x="8982" y="158790"/>
                </a:lnTo>
                <a:lnTo>
                  <a:pt x="33477" y="195122"/>
                </a:lnTo>
                <a:lnTo>
                  <a:pt x="69809" y="219617"/>
                </a:lnTo>
                <a:lnTo>
                  <a:pt x="114300" y="228600"/>
                </a:lnTo>
                <a:lnTo>
                  <a:pt x="158790" y="219617"/>
                </a:lnTo>
                <a:lnTo>
                  <a:pt x="195122" y="195122"/>
                </a:lnTo>
                <a:lnTo>
                  <a:pt x="219617" y="158790"/>
                </a:lnTo>
                <a:lnTo>
                  <a:pt x="228600" y="114300"/>
                </a:lnTo>
                <a:lnTo>
                  <a:pt x="219617" y="69809"/>
                </a:lnTo>
                <a:lnTo>
                  <a:pt x="195122" y="33477"/>
                </a:lnTo>
                <a:lnTo>
                  <a:pt x="158790" y="8982"/>
                </a:lnTo>
                <a:lnTo>
                  <a:pt x="11430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79977" y="35715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9" y="8982"/>
                </a:lnTo>
                <a:lnTo>
                  <a:pt x="33477" y="33477"/>
                </a:lnTo>
                <a:lnTo>
                  <a:pt x="8982" y="69809"/>
                </a:lnTo>
                <a:lnTo>
                  <a:pt x="0" y="114300"/>
                </a:lnTo>
                <a:lnTo>
                  <a:pt x="8982" y="158790"/>
                </a:lnTo>
                <a:lnTo>
                  <a:pt x="33477" y="195122"/>
                </a:lnTo>
                <a:lnTo>
                  <a:pt x="69809" y="219617"/>
                </a:lnTo>
                <a:lnTo>
                  <a:pt x="114300" y="228600"/>
                </a:lnTo>
                <a:lnTo>
                  <a:pt x="158790" y="219617"/>
                </a:lnTo>
                <a:lnTo>
                  <a:pt x="195122" y="195122"/>
                </a:lnTo>
                <a:lnTo>
                  <a:pt x="219617" y="158790"/>
                </a:lnTo>
                <a:lnTo>
                  <a:pt x="228600" y="114300"/>
                </a:lnTo>
                <a:lnTo>
                  <a:pt x="219617" y="69809"/>
                </a:lnTo>
                <a:lnTo>
                  <a:pt x="195122" y="33477"/>
                </a:lnTo>
                <a:lnTo>
                  <a:pt x="158790" y="8982"/>
                </a:lnTo>
                <a:lnTo>
                  <a:pt x="11430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69784" y="2599506"/>
            <a:ext cx="595685" cy="59568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94913" y="3146367"/>
            <a:ext cx="1596043" cy="59851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0311" y="3401503"/>
            <a:ext cx="1044575" cy="46990"/>
          </a:xfrm>
          <a:custGeom>
            <a:avLst/>
            <a:gdLst/>
            <a:ahLst/>
            <a:cxnLst/>
            <a:rect l="l" t="t" r="r" b="b"/>
            <a:pathLst>
              <a:path w="1044575" h="46989">
                <a:moveTo>
                  <a:pt x="0" y="0"/>
                </a:moveTo>
                <a:lnTo>
                  <a:pt x="522287" y="0"/>
                </a:lnTo>
                <a:lnTo>
                  <a:pt x="522287" y="46831"/>
                </a:lnTo>
                <a:lnTo>
                  <a:pt x="1044575" y="46831"/>
                </a:lnTo>
              </a:path>
            </a:pathLst>
          </a:custGeom>
          <a:ln w="761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56010" y="328720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9" y="8982"/>
                </a:lnTo>
                <a:lnTo>
                  <a:pt x="33477" y="33477"/>
                </a:lnTo>
                <a:lnTo>
                  <a:pt x="8982" y="69809"/>
                </a:lnTo>
                <a:lnTo>
                  <a:pt x="0" y="114300"/>
                </a:lnTo>
                <a:lnTo>
                  <a:pt x="8982" y="158790"/>
                </a:lnTo>
                <a:lnTo>
                  <a:pt x="33477" y="195122"/>
                </a:lnTo>
                <a:lnTo>
                  <a:pt x="69809" y="219617"/>
                </a:lnTo>
                <a:lnTo>
                  <a:pt x="114300" y="228600"/>
                </a:lnTo>
                <a:lnTo>
                  <a:pt x="158790" y="219617"/>
                </a:lnTo>
                <a:lnTo>
                  <a:pt x="195122" y="195122"/>
                </a:lnTo>
                <a:lnTo>
                  <a:pt x="219617" y="158790"/>
                </a:lnTo>
                <a:lnTo>
                  <a:pt x="228600" y="114300"/>
                </a:lnTo>
                <a:lnTo>
                  <a:pt x="219617" y="69809"/>
                </a:lnTo>
                <a:lnTo>
                  <a:pt x="195122" y="33477"/>
                </a:lnTo>
                <a:lnTo>
                  <a:pt x="158790" y="8982"/>
                </a:lnTo>
                <a:lnTo>
                  <a:pt x="114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00585" y="333403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9" y="8982"/>
                </a:lnTo>
                <a:lnTo>
                  <a:pt x="33477" y="33477"/>
                </a:lnTo>
                <a:lnTo>
                  <a:pt x="8982" y="69809"/>
                </a:lnTo>
                <a:lnTo>
                  <a:pt x="0" y="114300"/>
                </a:lnTo>
                <a:lnTo>
                  <a:pt x="8982" y="158790"/>
                </a:lnTo>
                <a:lnTo>
                  <a:pt x="33477" y="195122"/>
                </a:lnTo>
                <a:lnTo>
                  <a:pt x="69809" y="219617"/>
                </a:lnTo>
                <a:lnTo>
                  <a:pt x="114300" y="228600"/>
                </a:lnTo>
                <a:lnTo>
                  <a:pt x="158790" y="219617"/>
                </a:lnTo>
                <a:lnTo>
                  <a:pt x="195122" y="195122"/>
                </a:lnTo>
                <a:lnTo>
                  <a:pt x="219617" y="158790"/>
                </a:lnTo>
                <a:lnTo>
                  <a:pt x="228600" y="114300"/>
                </a:lnTo>
                <a:lnTo>
                  <a:pt x="219617" y="69809"/>
                </a:lnTo>
                <a:lnTo>
                  <a:pt x="195122" y="33477"/>
                </a:lnTo>
                <a:lnTo>
                  <a:pt x="158790" y="8982"/>
                </a:lnTo>
                <a:lnTo>
                  <a:pt x="114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38007" y="3246121"/>
            <a:ext cx="1317567" cy="5486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11776" y="3501068"/>
            <a:ext cx="770255" cy="0"/>
          </a:xfrm>
          <a:custGeom>
            <a:avLst/>
            <a:gdLst/>
            <a:ahLst/>
            <a:cxnLst/>
            <a:rect l="l" t="t" r="r" b="b"/>
            <a:pathLst>
              <a:path w="770254">
                <a:moveTo>
                  <a:pt x="769987" y="1"/>
                </a:moveTo>
                <a:lnTo>
                  <a:pt x="384993" y="1"/>
                </a:ln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67463" y="338677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9" y="8982"/>
                </a:lnTo>
                <a:lnTo>
                  <a:pt x="33477" y="33477"/>
                </a:lnTo>
                <a:lnTo>
                  <a:pt x="8982" y="69809"/>
                </a:lnTo>
                <a:lnTo>
                  <a:pt x="0" y="114300"/>
                </a:lnTo>
                <a:lnTo>
                  <a:pt x="8982" y="158790"/>
                </a:lnTo>
                <a:lnTo>
                  <a:pt x="33477" y="195122"/>
                </a:lnTo>
                <a:lnTo>
                  <a:pt x="69809" y="219617"/>
                </a:lnTo>
                <a:lnTo>
                  <a:pt x="114300" y="228600"/>
                </a:lnTo>
                <a:lnTo>
                  <a:pt x="158790" y="219617"/>
                </a:lnTo>
                <a:lnTo>
                  <a:pt x="195122" y="195122"/>
                </a:lnTo>
                <a:lnTo>
                  <a:pt x="219617" y="158790"/>
                </a:lnTo>
                <a:lnTo>
                  <a:pt x="228600" y="114300"/>
                </a:lnTo>
                <a:lnTo>
                  <a:pt x="219617" y="69809"/>
                </a:lnTo>
                <a:lnTo>
                  <a:pt x="195122" y="33477"/>
                </a:lnTo>
                <a:lnTo>
                  <a:pt x="158790" y="8982"/>
                </a:lnTo>
                <a:lnTo>
                  <a:pt x="114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97476" y="338676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9" y="8982"/>
                </a:lnTo>
                <a:lnTo>
                  <a:pt x="33477" y="33477"/>
                </a:lnTo>
                <a:lnTo>
                  <a:pt x="8982" y="69809"/>
                </a:lnTo>
                <a:lnTo>
                  <a:pt x="0" y="114300"/>
                </a:lnTo>
                <a:lnTo>
                  <a:pt x="8982" y="158790"/>
                </a:lnTo>
                <a:lnTo>
                  <a:pt x="33477" y="195122"/>
                </a:lnTo>
                <a:lnTo>
                  <a:pt x="69809" y="219617"/>
                </a:lnTo>
                <a:lnTo>
                  <a:pt x="114300" y="228600"/>
                </a:lnTo>
                <a:lnTo>
                  <a:pt x="158790" y="219617"/>
                </a:lnTo>
                <a:lnTo>
                  <a:pt x="195122" y="195122"/>
                </a:lnTo>
                <a:lnTo>
                  <a:pt x="219617" y="158790"/>
                </a:lnTo>
                <a:lnTo>
                  <a:pt x="228600" y="114300"/>
                </a:lnTo>
                <a:lnTo>
                  <a:pt x="219617" y="69809"/>
                </a:lnTo>
                <a:lnTo>
                  <a:pt x="195122" y="33477"/>
                </a:lnTo>
                <a:lnTo>
                  <a:pt x="158790" y="8982"/>
                </a:lnTo>
                <a:lnTo>
                  <a:pt x="114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86846" y="1720735"/>
            <a:ext cx="1704108" cy="159604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61059" y="1975402"/>
            <a:ext cx="1154430" cy="1046480"/>
          </a:xfrm>
          <a:custGeom>
            <a:avLst/>
            <a:gdLst/>
            <a:ahLst/>
            <a:cxnLst/>
            <a:rect l="l" t="t" r="r" b="b"/>
            <a:pathLst>
              <a:path w="1154429" h="1046480">
                <a:moveTo>
                  <a:pt x="0" y="1046162"/>
                </a:moveTo>
                <a:lnTo>
                  <a:pt x="577055" y="1046162"/>
                </a:lnTo>
                <a:lnTo>
                  <a:pt x="577055" y="0"/>
                </a:lnTo>
                <a:lnTo>
                  <a:pt x="1154111" y="0"/>
                </a:lnTo>
              </a:path>
            </a:pathLst>
          </a:custGeom>
          <a:ln w="761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46759" y="290726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9" y="8982"/>
                </a:lnTo>
                <a:lnTo>
                  <a:pt x="33477" y="33477"/>
                </a:lnTo>
                <a:lnTo>
                  <a:pt x="8982" y="69809"/>
                </a:lnTo>
                <a:lnTo>
                  <a:pt x="0" y="114300"/>
                </a:lnTo>
                <a:lnTo>
                  <a:pt x="8982" y="158790"/>
                </a:lnTo>
                <a:lnTo>
                  <a:pt x="33477" y="195122"/>
                </a:lnTo>
                <a:lnTo>
                  <a:pt x="69809" y="219617"/>
                </a:lnTo>
                <a:lnTo>
                  <a:pt x="114300" y="228600"/>
                </a:lnTo>
                <a:lnTo>
                  <a:pt x="158790" y="219617"/>
                </a:lnTo>
                <a:lnTo>
                  <a:pt x="195122" y="195122"/>
                </a:lnTo>
                <a:lnTo>
                  <a:pt x="219617" y="158790"/>
                </a:lnTo>
                <a:lnTo>
                  <a:pt x="228600" y="114300"/>
                </a:lnTo>
                <a:lnTo>
                  <a:pt x="219617" y="69809"/>
                </a:lnTo>
                <a:lnTo>
                  <a:pt x="195122" y="33477"/>
                </a:lnTo>
                <a:lnTo>
                  <a:pt x="158790" y="8982"/>
                </a:lnTo>
                <a:lnTo>
                  <a:pt x="114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00870" y="186110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9" y="8982"/>
                </a:lnTo>
                <a:lnTo>
                  <a:pt x="33477" y="33477"/>
                </a:lnTo>
                <a:lnTo>
                  <a:pt x="8982" y="69809"/>
                </a:lnTo>
                <a:lnTo>
                  <a:pt x="0" y="114300"/>
                </a:lnTo>
                <a:lnTo>
                  <a:pt x="8982" y="158790"/>
                </a:lnTo>
                <a:lnTo>
                  <a:pt x="33477" y="195122"/>
                </a:lnTo>
                <a:lnTo>
                  <a:pt x="69809" y="219617"/>
                </a:lnTo>
                <a:lnTo>
                  <a:pt x="114300" y="228600"/>
                </a:lnTo>
                <a:lnTo>
                  <a:pt x="158790" y="219617"/>
                </a:lnTo>
                <a:lnTo>
                  <a:pt x="195122" y="195122"/>
                </a:lnTo>
                <a:lnTo>
                  <a:pt x="219617" y="158790"/>
                </a:lnTo>
                <a:lnTo>
                  <a:pt x="228600" y="114300"/>
                </a:lnTo>
                <a:lnTo>
                  <a:pt x="219617" y="69809"/>
                </a:lnTo>
                <a:lnTo>
                  <a:pt x="195122" y="33477"/>
                </a:lnTo>
                <a:lnTo>
                  <a:pt x="158790" y="8982"/>
                </a:lnTo>
                <a:lnTo>
                  <a:pt x="114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86846" y="3462251"/>
            <a:ext cx="1704108" cy="172904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61059" y="3714628"/>
            <a:ext cx="1154430" cy="1183005"/>
          </a:xfrm>
          <a:custGeom>
            <a:avLst/>
            <a:gdLst/>
            <a:ahLst/>
            <a:cxnLst/>
            <a:rect l="l" t="t" r="r" b="b"/>
            <a:pathLst>
              <a:path w="1154429" h="1183004">
                <a:moveTo>
                  <a:pt x="0" y="0"/>
                </a:moveTo>
                <a:lnTo>
                  <a:pt x="0" y="1182586"/>
                </a:lnTo>
                <a:lnTo>
                  <a:pt x="1153861" y="1182586"/>
                </a:lnTo>
              </a:path>
            </a:pathLst>
          </a:custGeom>
          <a:ln w="761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46759" y="360032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9" y="8982"/>
                </a:lnTo>
                <a:lnTo>
                  <a:pt x="33477" y="33477"/>
                </a:lnTo>
                <a:lnTo>
                  <a:pt x="8982" y="69809"/>
                </a:lnTo>
                <a:lnTo>
                  <a:pt x="0" y="114299"/>
                </a:lnTo>
                <a:lnTo>
                  <a:pt x="8982" y="158790"/>
                </a:lnTo>
                <a:lnTo>
                  <a:pt x="33477" y="195122"/>
                </a:lnTo>
                <a:lnTo>
                  <a:pt x="69809" y="219617"/>
                </a:lnTo>
                <a:lnTo>
                  <a:pt x="114300" y="228599"/>
                </a:lnTo>
                <a:lnTo>
                  <a:pt x="158790" y="219617"/>
                </a:lnTo>
                <a:lnTo>
                  <a:pt x="195122" y="195122"/>
                </a:lnTo>
                <a:lnTo>
                  <a:pt x="219617" y="158790"/>
                </a:lnTo>
                <a:lnTo>
                  <a:pt x="228600" y="114299"/>
                </a:lnTo>
                <a:lnTo>
                  <a:pt x="219617" y="69809"/>
                </a:lnTo>
                <a:lnTo>
                  <a:pt x="195122" y="33477"/>
                </a:lnTo>
                <a:lnTo>
                  <a:pt x="158790" y="8982"/>
                </a:lnTo>
                <a:lnTo>
                  <a:pt x="114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00622" y="478291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9" y="8982"/>
                </a:lnTo>
                <a:lnTo>
                  <a:pt x="33477" y="33477"/>
                </a:lnTo>
                <a:lnTo>
                  <a:pt x="8982" y="69809"/>
                </a:lnTo>
                <a:lnTo>
                  <a:pt x="0" y="114300"/>
                </a:lnTo>
                <a:lnTo>
                  <a:pt x="8982" y="158790"/>
                </a:lnTo>
                <a:lnTo>
                  <a:pt x="33477" y="195122"/>
                </a:lnTo>
                <a:lnTo>
                  <a:pt x="69809" y="219617"/>
                </a:lnTo>
                <a:lnTo>
                  <a:pt x="114300" y="228600"/>
                </a:lnTo>
                <a:lnTo>
                  <a:pt x="158790" y="219617"/>
                </a:lnTo>
                <a:lnTo>
                  <a:pt x="195122" y="195122"/>
                </a:lnTo>
                <a:lnTo>
                  <a:pt x="219617" y="158790"/>
                </a:lnTo>
                <a:lnTo>
                  <a:pt x="228600" y="114300"/>
                </a:lnTo>
                <a:lnTo>
                  <a:pt x="219617" y="69809"/>
                </a:lnTo>
                <a:lnTo>
                  <a:pt x="195122" y="33477"/>
                </a:lnTo>
                <a:lnTo>
                  <a:pt x="158790" y="8982"/>
                </a:lnTo>
                <a:lnTo>
                  <a:pt x="114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371014" y="6095626"/>
            <a:ext cx="72517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50800">
              <a:lnSpc>
                <a:spcPts val="1600"/>
              </a:lnSpc>
              <a:spcBef>
                <a:spcPts val="219"/>
              </a:spcBef>
            </a:pPr>
            <a:r>
              <a:rPr sz="1400" spc="-5" dirty="0">
                <a:latin typeface="Century Gothic"/>
                <a:cs typeface="Century Gothic"/>
              </a:rPr>
              <a:t>Device  </a:t>
            </a:r>
            <a:r>
              <a:rPr sz="1400" dirty="0">
                <a:latin typeface="Century Gothic"/>
                <a:cs typeface="Century Gothic"/>
              </a:rPr>
              <a:t>P</a:t>
            </a:r>
            <a:r>
              <a:rPr sz="1400" spc="-10" dirty="0">
                <a:latin typeface="Century Gothic"/>
                <a:cs typeface="Century Gothic"/>
              </a:rPr>
              <a:t>r</a:t>
            </a:r>
            <a:r>
              <a:rPr sz="1400" dirty="0">
                <a:latin typeface="Century Gothic"/>
                <a:cs typeface="Century Gothic"/>
              </a:rPr>
              <a:t>ovider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725258" y="6095626"/>
            <a:ext cx="7397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5400" marR="5080" indent="-12700">
              <a:lnSpc>
                <a:spcPts val="1600"/>
              </a:lnSpc>
              <a:spcBef>
                <a:spcPts val="219"/>
              </a:spcBef>
            </a:pPr>
            <a:r>
              <a:rPr sz="1400" spc="-5" dirty="0">
                <a:latin typeface="Century Gothic"/>
                <a:cs typeface="Century Gothic"/>
              </a:rPr>
              <a:t>N</a:t>
            </a:r>
            <a:r>
              <a:rPr sz="1400" dirty="0">
                <a:latin typeface="Century Gothic"/>
                <a:cs typeface="Century Gothic"/>
              </a:rPr>
              <a:t>etwork  P</a:t>
            </a:r>
            <a:r>
              <a:rPr sz="1400" spc="-10" dirty="0">
                <a:latin typeface="Century Gothic"/>
                <a:cs typeface="Century Gothic"/>
              </a:rPr>
              <a:t>r</a:t>
            </a:r>
            <a:r>
              <a:rPr sz="1400" dirty="0">
                <a:latin typeface="Century Gothic"/>
                <a:cs typeface="Century Gothic"/>
              </a:rPr>
              <a:t>ovider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381457" y="6095626"/>
            <a:ext cx="74549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5400" marR="5080" indent="-12700">
              <a:lnSpc>
                <a:spcPts val="1600"/>
              </a:lnSpc>
              <a:spcBef>
                <a:spcPts val="219"/>
              </a:spcBef>
            </a:pPr>
            <a:r>
              <a:rPr sz="1400" dirty="0">
                <a:latin typeface="Century Gothic"/>
                <a:cs typeface="Century Gothic"/>
              </a:rPr>
              <a:t>Platf</a:t>
            </a:r>
            <a:r>
              <a:rPr sz="1400" spc="-5" dirty="0">
                <a:latin typeface="Century Gothic"/>
                <a:cs typeface="Century Gothic"/>
              </a:rPr>
              <a:t>o</a:t>
            </a:r>
            <a:r>
              <a:rPr sz="1400" spc="30" dirty="0">
                <a:latin typeface="Century Gothic"/>
                <a:cs typeface="Century Gothic"/>
              </a:rPr>
              <a:t>r</a:t>
            </a:r>
            <a:r>
              <a:rPr sz="1400" dirty="0">
                <a:latin typeface="Century Gothic"/>
                <a:cs typeface="Century Gothic"/>
              </a:rPr>
              <a:t>m  P</a:t>
            </a:r>
            <a:r>
              <a:rPr sz="1400" spc="-10" dirty="0">
                <a:latin typeface="Century Gothic"/>
                <a:cs typeface="Century Gothic"/>
              </a:rPr>
              <a:t>r</a:t>
            </a:r>
            <a:r>
              <a:rPr sz="1400" dirty="0">
                <a:latin typeface="Century Gothic"/>
                <a:cs typeface="Century Gothic"/>
              </a:rPr>
              <a:t>ovider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474868" y="6095626"/>
            <a:ext cx="102806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65100" marR="5080" indent="-152400">
              <a:lnSpc>
                <a:spcPts val="1600"/>
              </a:lnSpc>
              <a:spcBef>
                <a:spcPts val="219"/>
              </a:spcBef>
            </a:pPr>
            <a:r>
              <a:rPr sz="1400" spc="-5" dirty="0">
                <a:latin typeface="Century Gothic"/>
                <a:cs typeface="Century Gothic"/>
              </a:rPr>
              <a:t>App</a:t>
            </a:r>
            <a:r>
              <a:rPr sz="1400" dirty="0">
                <a:latin typeface="Century Gothic"/>
                <a:cs typeface="Century Gothic"/>
              </a:rPr>
              <a:t>lication  </a:t>
            </a:r>
            <a:r>
              <a:rPr sz="1400" spc="-5" dirty="0">
                <a:latin typeface="Century Gothic"/>
                <a:cs typeface="Century Gothic"/>
              </a:rPr>
              <a:t>Provider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971271" y="6095625"/>
            <a:ext cx="8597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Century Gothic"/>
                <a:cs typeface="Century Gothic"/>
              </a:rPr>
              <a:t>Customer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777755" y="3296998"/>
            <a:ext cx="894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b="1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b="1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b="1" spc="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b="1" spc="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b="1" spc="7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b="1" spc="13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endParaRPr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217189" y="3296998"/>
            <a:ext cx="913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9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b="1" spc="3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b="1" spc="1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b="1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b="1" spc="2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b="1" spc="5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b="1" spc="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b="1" spc="2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920402" y="2461673"/>
            <a:ext cx="916523" cy="9165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960891" y="4897216"/>
            <a:ext cx="947525" cy="94752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888108" y="1222885"/>
            <a:ext cx="1020309" cy="102030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921319" y="3546217"/>
            <a:ext cx="987095" cy="98709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673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1413" y="0"/>
            <a:ext cx="9905998" cy="2097088"/>
          </a:xfrm>
        </p:spPr>
        <p:txBody>
          <a:bodyPr/>
          <a:lstStyle/>
          <a:p>
            <a:pPr algn="ctr"/>
            <a:r>
              <a:rPr lang="en-GB" dirty="0"/>
              <a:t>THE PERFECT MARRIAGE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7104C9-620F-41F4-B009-EBCB3D985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95817" cy="3541714"/>
          </a:xfrm>
        </p:spPr>
        <p:txBody>
          <a:bodyPr>
            <a:normAutofit fontScale="92500" lnSpcReduction="20000"/>
          </a:bodyPr>
          <a:lstStyle/>
          <a:p>
            <a:pPr marL="355600" marR="300990" indent="-342900"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ZA" spc="-5" dirty="0">
                <a:latin typeface="Century Gothic"/>
                <a:cs typeface="Century Gothic"/>
              </a:rPr>
              <a:t>Introduction </a:t>
            </a:r>
            <a:r>
              <a:rPr lang="en-ZA" dirty="0">
                <a:latin typeface="Century Gothic"/>
                <a:cs typeface="Century Gothic"/>
              </a:rPr>
              <a:t>- Internet of  Things </a:t>
            </a:r>
            <a:r>
              <a:rPr lang="en-ZA" spc="-5" dirty="0">
                <a:latin typeface="Century Gothic"/>
                <a:cs typeface="Century Gothic"/>
              </a:rPr>
              <a:t>and its Business  Opportunities</a:t>
            </a:r>
            <a:endParaRPr lang="en-ZA" dirty="0">
              <a:latin typeface="Century Gothic"/>
              <a:cs typeface="Century Gothic"/>
            </a:endParaRPr>
          </a:p>
          <a:p>
            <a:pPr marL="355600" indent="-342900"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ZA" spc="-5" dirty="0">
                <a:latin typeface="Century Gothic"/>
                <a:cs typeface="Century Gothic"/>
              </a:rPr>
              <a:t>Making Sense </a:t>
            </a:r>
            <a:r>
              <a:rPr lang="en-ZA" dirty="0">
                <a:latin typeface="Century Gothic"/>
                <a:cs typeface="Century Gothic"/>
              </a:rPr>
              <a:t>of</a:t>
            </a:r>
            <a:r>
              <a:rPr lang="en-ZA" spc="-45" dirty="0">
                <a:latin typeface="Century Gothic"/>
                <a:cs typeface="Century Gothic"/>
              </a:rPr>
              <a:t> </a:t>
            </a:r>
            <a:r>
              <a:rPr lang="en-ZA" spc="-5" dirty="0">
                <a:latin typeface="Century Gothic"/>
                <a:cs typeface="Century Gothic"/>
              </a:rPr>
              <a:t>Data</a:t>
            </a:r>
            <a:endParaRPr lang="en-ZA" dirty="0">
              <a:latin typeface="Century Gothic"/>
              <a:cs typeface="Century Gothic"/>
            </a:endParaRPr>
          </a:p>
          <a:p>
            <a:pPr marL="355600" marR="120014" indent="-342900">
              <a:lnSpc>
                <a:spcPct val="100800"/>
              </a:lnSpc>
              <a:spcBef>
                <a:spcPts val="3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ZA" spc="-5" dirty="0">
                <a:latin typeface="Century Gothic"/>
                <a:cs typeface="Century Gothic"/>
              </a:rPr>
              <a:t>Encourage Adoption and  Innovation </a:t>
            </a:r>
            <a:r>
              <a:rPr lang="en-ZA" dirty="0">
                <a:latin typeface="Century Gothic"/>
                <a:cs typeface="Century Gothic"/>
              </a:rPr>
              <a:t>of</a:t>
            </a:r>
            <a:r>
              <a:rPr lang="en-ZA" spc="-50" dirty="0">
                <a:latin typeface="Century Gothic"/>
                <a:cs typeface="Century Gothic"/>
              </a:rPr>
              <a:t> </a:t>
            </a:r>
            <a:r>
              <a:rPr lang="en-ZA" dirty="0">
                <a:latin typeface="Century Gothic"/>
                <a:cs typeface="Century Gothic"/>
              </a:rPr>
              <a:t>IoT</a:t>
            </a:r>
          </a:p>
          <a:p>
            <a:pPr marL="355600" marR="5080" indent="-342900">
              <a:lnSpc>
                <a:spcPct val="100800"/>
              </a:lnSpc>
              <a:spcBef>
                <a:spcPts val="45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ZA" spc="-5" dirty="0">
                <a:latin typeface="Century Gothic"/>
                <a:cs typeface="Century Gothic"/>
              </a:rPr>
              <a:t>IOT and Big Data</a:t>
            </a:r>
            <a:r>
              <a:rPr lang="en-ZA" spc="-70" dirty="0">
                <a:latin typeface="Century Gothic"/>
                <a:cs typeface="Century Gothic"/>
              </a:rPr>
              <a:t> </a:t>
            </a:r>
            <a:r>
              <a:rPr lang="en-ZA" dirty="0">
                <a:latin typeface="Century Gothic"/>
                <a:cs typeface="Century Gothic"/>
              </a:rPr>
              <a:t>Marriage  </a:t>
            </a:r>
            <a:r>
              <a:rPr lang="en-ZA" spc="-5" dirty="0">
                <a:latin typeface="Century Gothic"/>
                <a:cs typeface="Century Gothic"/>
              </a:rPr>
              <a:t>Challenges</a:t>
            </a:r>
          </a:p>
          <a:p>
            <a:pPr marL="355600" marR="5080" indent="-342900">
              <a:lnSpc>
                <a:spcPct val="100800"/>
              </a:lnSpc>
              <a:spcBef>
                <a:spcPts val="45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ZA" spc="-5" dirty="0">
                <a:latin typeface="Century Gothic"/>
                <a:cs typeface="Century Gothic"/>
              </a:rPr>
              <a:t>Latest trends and Developments</a:t>
            </a:r>
            <a:endParaRPr lang="en-ZA" dirty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object 5"/>
          <p:cNvSpPr/>
          <p:nvPr/>
        </p:nvSpPr>
        <p:spPr>
          <a:xfrm>
            <a:off x="5787476" y="1397779"/>
            <a:ext cx="5209326" cy="48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9622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86652" y="2329111"/>
            <a:ext cx="307746" cy="1795759"/>
          </a:xfrm>
          <a:custGeom>
            <a:avLst/>
            <a:gdLst/>
            <a:ahLst/>
            <a:cxnLst/>
            <a:rect l="l" t="t" r="r" b="b"/>
            <a:pathLst>
              <a:path w="339090" h="1978660">
                <a:moveTo>
                  <a:pt x="216893" y="1792553"/>
                </a:moveTo>
                <a:lnTo>
                  <a:pt x="129263" y="1792553"/>
                </a:lnTo>
                <a:lnTo>
                  <a:pt x="134960" y="1849358"/>
                </a:lnTo>
                <a:lnTo>
                  <a:pt x="141740" y="1897192"/>
                </a:lnTo>
                <a:lnTo>
                  <a:pt x="149441" y="1935097"/>
                </a:lnTo>
                <a:lnTo>
                  <a:pt x="157902" y="1962114"/>
                </a:lnTo>
                <a:lnTo>
                  <a:pt x="168413" y="1978573"/>
                </a:lnTo>
                <a:lnTo>
                  <a:pt x="178806" y="1977993"/>
                </a:lnTo>
                <a:lnTo>
                  <a:pt x="198177" y="1930251"/>
                </a:lnTo>
                <a:lnTo>
                  <a:pt x="206625" y="1885357"/>
                </a:lnTo>
                <a:lnTo>
                  <a:pt x="213894" y="1827958"/>
                </a:lnTo>
                <a:lnTo>
                  <a:pt x="216893" y="1792553"/>
                </a:lnTo>
                <a:close/>
              </a:path>
              <a:path w="339090" h="1978660">
                <a:moveTo>
                  <a:pt x="84817" y="173278"/>
                </a:moveTo>
                <a:lnTo>
                  <a:pt x="59813" y="216147"/>
                </a:lnTo>
                <a:lnTo>
                  <a:pt x="46439" y="291005"/>
                </a:lnTo>
                <a:lnTo>
                  <a:pt x="41045" y="339352"/>
                </a:lnTo>
                <a:lnTo>
                  <a:pt x="36638" y="393675"/>
                </a:lnTo>
                <a:lnTo>
                  <a:pt x="33310" y="452998"/>
                </a:lnTo>
                <a:lnTo>
                  <a:pt x="31155" y="516345"/>
                </a:lnTo>
                <a:lnTo>
                  <a:pt x="30266" y="582738"/>
                </a:lnTo>
                <a:lnTo>
                  <a:pt x="30737" y="651202"/>
                </a:lnTo>
                <a:lnTo>
                  <a:pt x="30452" y="657371"/>
                </a:lnTo>
                <a:lnTo>
                  <a:pt x="15525" y="699303"/>
                </a:lnTo>
                <a:lnTo>
                  <a:pt x="9415" y="739555"/>
                </a:lnTo>
                <a:lnTo>
                  <a:pt x="4577" y="790760"/>
                </a:lnTo>
                <a:lnTo>
                  <a:pt x="1410" y="848327"/>
                </a:lnTo>
                <a:lnTo>
                  <a:pt x="0" y="908196"/>
                </a:lnTo>
                <a:lnTo>
                  <a:pt x="273" y="968127"/>
                </a:lnTo>
                <a:lnTo>
                  <a:pt x="2157" y="1025882"/>
                </a:lnTo>
                <a:lnTo>
                  <a:pt x="5580" y="1079222"/>
                </a:lnTo>
                <a:lnTo>
                  <a:pt x="10467" y="1125909"/>
                </a:lnTo>
                <a:lnTo>
                  <a:pt x="16745" y="1163703"/>
                </a:lnTo>
                <a:lnTo>
                  <a:pt x="12279" y="1211062"/>
                </a:lnTo>
                <a:lnTo>
                  <a:pt x="9238" y="1264344"/>
                </a:lnTo>
                <a:lnTo>
                  <a:pt x="7705" y="1321567"/>
                </a:lnTo>
                <a:lnTo>
                  <a:pt x="7761" y="1380746"/>
                </a:lnTo>
                <a:lnTo>
                  <a:pt x="10031" y="1451255"/>
                </a:lnTo>
                <a:lnTo>
                  <a:pt x="14400" y="1512440"/>
                </a:lnTo>
                <a:lnTo>
                  <a:pt x="20509" y="1562034"/>
                </a:lnTo>
                <a:lnTo>
                  <a:pt x="36498" y="1617379"/>
                </a:lnTo>
                <a:lnTo>
                  <a:pt x="45655" y="1618597"/>
                </a:lnTo>
                <a:lnTo>
                  <a:pt x="46294" y="1627301"/>
                </a:lnTo>
                <a:lnTo>
                  <a:pt x="52729" y="1697758"/>
                </a:lnTo>
                <a:lnTo>
                  <a:pt x="60406" y="1756279"/>
                </a:lnTo>
                <a:lnTo>
                  <a:pt x="69092" y="1802399"/>
                </a:lnTo>
                <a:lnTo>
                  <a:pt x="88551" y="1855568"/>
                </a:lnTo>
                <a:lnTo>
                  <a:pt x="98857" y="1861683"/>
                </a:lnTo>
                <a:lnTo>
                  <a:pt x="109233" y="1853530"/>
                </a:lnTo>
                <a:lnTo>
                  <a:pt x="119447" y="1830642"/>
                </a:lnTo>
                <a:lnTo>
                  <a:pt x="129263" y="1792553"/>
                </a:lnTo>
                <a:lnTo>
                  <a:pt x="216893" y="1792553"/>
                </a:lnTo>
                <a:lnTo>
                  <a:pt x="219720" y="1759189"/>
                </a:lnTo>
                <a:lnTo>
                  <a:pt x="223836" y="1680183"/>
                </a:lnTo>
                <a:lnTo>
                  <a:pt x="271617" y="1680183"/>
                </a:lnTo>
                <a:lnTo>
                  <a:pt x="279608" y="1631305"/>
                </a:lnTo>
                <a:lnTo>
                  <a:pt x="285194" y="1578280"/>
                </a:lnTo>
                <a:lnTo>
                  <a:pt x="289432" y="1517280"/>
                </a:lnTo>
                <a:lnTo>
                  <a:pt x="292140" y="1449746"/>
                </a:lnTo>
                <a:lnTo>
                  <a:pt x="293134" y="1377117"/>
                </a:lnTo>
                <a:lnTo>
                  <a:pt x="299803" y="1365999"/>
                </a:lnTo>
                <a:lnTo>
                  <a:pt x="312285" y="1324132"/>
                </a:lnTo>
                <a:lnTo>
                  <a:pt x="323358" y="1255901"/>
                </a:lnTo>
                <a:lnTo>
                  <a:pt x="327976" y="1213474"/>
                </a:lnTo>
                <a:lnTo>
                  <a:pt x="331783" y="1167329"/>
                </a:lnTo>
                <a:lnTo>
                  <a:pt x="334770" y="1118170"/>
                </a:lnTo>
                <a:lnTo>
                  <a:pt x="336924" y="1066704"/>
                </a:lnTo>
                <a:lnTo>
                  <a:pt x="338233" y="1013636"/>
                </a:lnTo>
                <a:lnTo>
                  <a:pt x="338686" y="959675"/>
                </a:lnTo>
                <a:lnTo>
                  <a:pt x="338272" y="905525"/>
                </a:lnTo>
                <a:lnTo>
                  <a:pt x="336978" y="851892"/>
                </a:lnTo>
                <a:lnTo>
                  <a:pt x="334793" y="799484"/>
                </a:lnTo>
                <a:lnTo>
                  <a:pt x="331706" y="749006"/>
                </a:lnTo>
                <a:lnTo>
                  <a:pt x="327705" y="701164"/>
                </a:lnTo>
                <a:lnTo>
                  <a:pt x="328254" y="690417"/>
                </a:lnTo>
                <a:lnTo>
                  <a:pt x="328756" y="679527"/>
                </a:lnTo>
                <a:lnTo>
                  <a:pt x="329211" y="668505"/>
                </a:lnTo>
                <a:lnTo>
                  <a:pt x="329617" y="657359"/>
                </a:lnTo>
                <a:lnTo>
                  <a:pt x="331010" y="590738"/>
                </a:lnTo>
                <a:lnTo>
                  <a:pt x="330721" y="525239"/>
                </a:lnTo>
                <a:lnTo>
                  <a:pt x="328870" y="462510"/>
                </a:lnTo>
                <a:lnTo>
                  <a:pt x="325573" y="404196"/>
                </a:lnTo>
                <a:lnTo>
                  <a:pt x="320948" y="351943"/>
                </a:lnTo>
                <a:lnTo>
                  <a:pt x="315114" y="307398"/>
                </a:lnTo>
                <a:lnTo>
                  <a:pt x="300290" y="248014"/>
                </a:lnTo>
                <a:lnTo>
                  <a:pt x="299706" y="230869"/>
                </a:lnTo>
                <a:lnTo>
                  <a:pt x="109878" y="230869"/>
                </a:lnTo>
                <a:lnTo>
                  <a:pt x="101928" y="200542"/>
                </a:lnTo>
                <a:lnTo>
                  <a:pt x="93514" y="181250"/>
                </a:lnTo>
                <a:lnTo>
                  <a:pt x="84817" y="173278"/>
                </a:lnTo>
                <a:close/>
              </a:path>
              <a:path w="339090" h="1978660">
                <a:moveTo>
                  <a:pt x="271617" y="1680183"/>
                </a:moveTo>
                <a:lnTo>
                  <a:pt x="223836" y="1680183"/>
                </a:lnTo>
                <a:lnTo>
                  <a:pt x="229345" y="1703526"/>
                </a:lnTo>
                <a:lnTo>
                  <a:pt x="235175" y="1720558"/>
                </a:lnTo>
                <a:lnTo>
                  <a:pt x="241244" y="1731080"/>
                </a:lnTo>
                <a:lnTo>
                  <a:pt x="247466" y="1734898"/>
                </a:lnTo>
                <a:lnTo>
                  <a:pt x="256604" y="1728154"/>
                </a:lnTo>
                <a:lnTo>
                  <a:pt x="265129" y="1707681"/>
                </a:lnTo>
                <a:lnTo>
                  <a:pt x="271617" y="1680183"/>
                </a:lnTo>
                <a:close/>
              </a:path>
              <a:path w="339090" h="1978660">
                <a:moveTo>
                  <a:pt x="145064" y="54209"/>
                </a:moveTo>
                <a:lnTo>
                  <a:pt x="134536" y="68586"/>
                </a:lnTo>
                <a:lnTo>
                  <a:pt x="124803" y="103698"/>
                </a:lnTo>
                <a:lnTo>
                  <a:pt x="116404" y="158230"/>
                </a:lnTo>
                <a:lnTo>
                  <a:pt x="109878" y="230869"/>
                </a:lnTo>
                <a:lnTo>
                  <a:pt x="299706" y="230869"/>
                </a:lnTo>
                <a:lnTo>
                  <a:pt x="298571" y="197590"/>
                </a:lnTo>
                <a:lnTo>
                  <a:pt x="295809" y="150603"/>
                </a:lnTo>
                <a:lnTo>
                  <a:pt x="295732" y="149720"/>
                </a:lnTo>
                <a:lnTo>
                  <a:pt x="176063" y="149720"/>
                </a:lnTo>
                <a:lnTo>
                  <a:pt x="173835" y="133446"/>
                </a:lnTo>
                <a:lnTo>
                  <a:pt x="171468" y="118517"/>
                </a:lnTo>
                <a:lnTo>
                  <a:pt x="168971" y="104991"/>
                </a:lnTo>
                <a:lnTo>
                  <a:pt x="166356" y="92923"/>
                </a:lnTo>
                <a:lnTo>
                  <a:pt x="155851" y="61884"/>
                </a:lnTo>
                <a:lnTo>
                  <a:pt x="145064" y="54209"/>
                </a:lnTo>
                <a:close/>
              </a:path>
              <a:path w="339090" h="1978660">
                <a:moveTo>
                  <a:pt x="211467" y="1460"/>
                </a:moveTo>
                <a:lnTo>
                  <a:pt x="200903" y="2686"/>
                </a:lnTo>
                <a:lnTo>
                  <a:pt x="190977" y="29147"/>
                </a:lnTo>
                <a:lnTo>
                  <a:pt x="182446" y="78830"/>
                </a:lnTo>
                <a:lnTo>
                  <a:pt x="176063" y="149720"/>
                </a:lnTo>
                <a:lnTo>
                  <a:pt x="295732" y="149720"/>
                </a:lnTo>
                <a:lnTo>
                  <a:pt x="292078" y="108058"/>
                </a:lnTo>
                <a:lnTo>
                  <a:pt x="291834" y="106108"/>
                </a:lnTo>
                <a:lnTo>
                  <a:pt x="233838" y="106108"/>
                </a:lnTo>
                <a:lnTo>
                  <a:pt x="231295" y="82461"/>
                </a:lnTo>
                <a:lnTo>
                  <a:pt x="228441" y="61346"/>
                </a:lnTo>
                <a:lnTo>
                  <a:pt x="225304" y="42955"/>
                </a:lnTo>
                <a:lnTo>
                  <a:pt x="221914" y="27482"/>
                </a:lnTo>
                <a:lnTo>
                  <a:pt x="211467" y="1460"/>
                </a:lnTo>
                <a:close/>
              </a:path>
              <a:path w="339090" h="1978660">
                <a:moveTo>
                  <a:pt x="265567" y="0"/>
                </a:moveTo>
                <a:lnTo>
                  <a:pt x="253961" y="7608"/>
                </a:lnTo>
                <a:lnTo>
                  <a:pt x="243091" y="43170"/>
                </a:lnTo>
                <a:lnTo>
                  <a:pt x="233838" y="106108"/>
                </a:lnTo>
                <a:lnTo>
                  <a:pt x="291834" y="106108"/>
                </a:lnTo>
                <a:lnTo>
                  <a:pt x="287449" y="70962"/>
                </a:lnTo>
                <a:lnTo>
                  <a:pt x="277024" y="20925"/>
                </a:lnTo>
                <a:lnTo>
                  <a:pt x="265567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" name="object 3"/>
          <p:cNvSpPr/>
          <p:nvPr/>
        </p:nvSpPr>
        <p:spPr>
          <a:xfrm>
            <a:off x="7586652" y="2329111"/>
            <a:ext cx="307746" cy="1795759"/>
          </a:xfrm>
          <a:custGeom>
            <a:avLst/>
            <a:gdLst/>
            <a:ahLst/>
            <a:cxnLst/>
            <a:rect l="l" t="t" r="r" b="b"/>
            <a:pathLst>
              <a:path w="339090" h="1978660">
                <a:moveTo>
                  <a:pt x="30736" y="651202"/>
                </a:moveTo>
                <a:lnTo>
                  <a:pt x="30266" y="582738"/>
                </a:lnTo>
                <a:lnTo>
                  <a:pt x="31155" y="516345"/>
                </a:lnTo>
                <a:lnTo>
                  <a:pt x="33310" y="452998"/>
                </a:lnTo>
                <a:lnTo>
                  <a:pt x="36638" y="393675"/>
                </a:lnTo>
                <a:lnTo>
                  <a:pt x="41045" y="339352"/>
                </a:lnTo>
                <a:lnTo>
                  <a:pt x="46439" y="291005"/>
                </a:lnTo>
                <a:lnTo>
                  <a:pt x="52726" y="249611"/>
                </a:lnTo>
                <a:lnTo>
                  <a:pt x="67606" y="191589"/>
                </a:lnTo>
                <a:lnTo>
                  <a:pt x="84816" y="173278"/>
                </a:lnTo>
                <a:lnTo>
                  <a:pt x="93514" y="181250"/>
                </a:lnTo>
                <a:lnTo>
                  <a:pt x="101927" y="200542"/>
                </a:lnTo>
                <a:lnTo>
                  <a:pt x="109877" y="230869"/>
                </a:lnTo>
                <a:lnTo>
                  <a:pt x="116403" y="158231"/>
                </a:lnTo>
                <a:lnTo>
                  <a:pt x="124802" y="103698"/>
                </a:lnTo>
                <a:lnTo>
                  <a:pt x="134535" y="68586"/>
                </a:lnTo>
                <a:lnTo>
                  <a:pt x="145064" y="54210"/>
                </a:lnTo>
                <a:lnTo>
                  <a:pt x="155851" y="61884"/>
                </a:lnTo>
                <a:lnTo>
                  <a:pt x="168971" y="104991"/>
                </a:lnTo>
                <a:lnTo>
                  <a:pt x="176062" y="149720"/>
                </a:lnTo>
                <a:lnTo>
                  <a:pt x="182445" y="78829"/>
                </a:lnTo>
                <a:lnTo>
                  <a:pt x="190977" y="29147"/>
                </a:lnTo>
                <a:lnTo>
                  <a:pt x="200902" y="2687"/>
                </a:lnTo>
                <a:lnTo>
                  <a:pt x="211466" y="1461"/>
                </a:lnTo>
                <a:lnTo>
                  <a:pt x="221913" y="27483"/>
                </a:lnTo>
                <a:lnTo>
                  <a:pt x="225303" y="42955"/>
                </a:lnTo>
                <a:lnTo>
                  <a:pt x="228440" y="61346"/>
                </a:lnTo>
                <a:lnTo>
                  <a:pt x="231294" y="82462"/>
                </a:lnTo>
                <a:lnTo>
                  <a:pt x="233837" y="106108"/>
                </a:lnTo>
                <a:lnTo>
                  <a:pt x="243090" y="43170"/>
                </a:lnTo>
                <a:lnTo>
                  <a:pt x="253961" y="7608"/>
                </a:lnTo>
                <a:lnTo>
                  <a:pt x="265567" y="0"/>
                </a:lnTo>
                <a:lnTo>
                  <a:pt x="277024" y="20925"/>
                </a:lnTo>
                <a:lnTo>
                  <a:pt x="287450" y="70962"/>
                </a:lnTo>
                <a:lnTo>
                  <a:pt x="295809" y="150603"/>
                </a:lnTo>
                <a:lnTo>
                  <a:pt x="298571" y="197590"/>
                </a:lnTo>
                <a:lnTo>
                  <a:pt x="300290" y="248014"/>
                </a:lnTo>
                <a:lnTo>
                  <a:pt x="308189" y="272206"/>
                </a:lnTo>
                <a:lnTo>
                  <a:pt x="320948" y="351943"/>
                </a:lnTo>
                <a:lnTo>
                  <a:pt x="325572" y="404196"/>
                </a:lnTo>
                <a:lnTo>
                  <a:pt x="328869" y="462510"/>
                </a:lnTo>
                <a:lnTo>
                  <a:pt x="330721" y="525239"/>
                </a:lnTo>
                <a:lnTo>
                  <a:pt x="331009" y="590738"/>
                </a:lnTo>
                <a:lnTo>
                  <a:pt x="329617" y="657359"/>
                </a:lnTo>
                <a:lnTo>
                  <a:pt x="329210" y="668505"/>
                </a:lnTo>
                <a:lnTo>
                  <a:pt x="328756" y="679527"/>
                </a:lnTo>
                <a:lnTo>
                  <a:pt x="328253" y="690417"/>
                </a:lnTo>
                <a:lnTo>
                  <a:pt x="327704" y="701164"/>
                </a:lnTo>
                <a:lnTo>
                  <a:pt x="331705" y="749005"/>
                </a:lnTo>
                <a:lnTo>
                  <a:pt x="334793" y="799483"/>
                </a:lnTo>
                <a:lnTo>
                  <a:pt x="336977" y="851892"/>
                </a:lnTo>
                <a:lnTo>
                  <a:pt x="338271" y="905524"/>
                </a:lnTo>
                <a:lnTo>
                  <a:pt x="338686" y="959674"/>
                </a:lnTo>
                <a:lnTo>
                  <a:pt x="338233" y="1013636"/>
                </a:lnTo>
                <a:lnTo>
                  <a:pt x="336923" y="1066703"/>
                </a:lnTo>
                <a:lnTo>
                  <a:pt x="334770" y="1118169"/>
                </a:lnTo>
                <a:lnTo>
                  <a:pt x="331783" y="1167329"/>
                </a:lnTo>
                <a:lnTo>
                  <a:pt x="327976" y="1213474"/>
                </a:lnTo>
                <a:lnTo>
                  <a:pt x="323359" y="1255901"/>
                </a:lnTo>
                <a:lnTo>
                  <a:pt x="317944" y="1293901"/>
                </a:lnTo>
                <a:lnTo>
                  <a:pt x="306212" y="1348252"/>
                </a:lnTo>
                <a:lnTo>
                  <a:pt x="293134" y="1377117"/>
                </a:lnTo>
                <a:lnTo>
                  <a:pt x="292140" y="1449747"/>
                </a:lnTo>
                <a:lnTo>
                  <a:pt x="289432" y="1517281"/>
                </a:lnTo>
                <a:lnTo>
                  <a:pt x="285193" y="1578280"/>
                </a:lnTo>
                <a:lnTo>
                  <a:pt x="279607" y="1631305"/>
                </a:lnTo>
                <a:lnTo>
                  <a:pt x="272858" y="1674919"/>
                </a:lnTo>
                <a:lnTo>
                  <a:pt x="256603" y="1728154"/>
                </a:lnTo>
                <a:lnTo>
                  <a:pt x="247465" y="1734899"/>
                </a:lnTo>
                <a:lnTo>
                  <a:pt x="241244" y="1731081"/>
                </a:lnTo>
                <a:lnTo>
                  <a:pt x="235175" y="1720558"/>
                </a:lnTo>
                <a:lnTo>
                  <a:pt x="229344" y="1703526"/>
                </a:lnTo>
                <a:lnTo>
                  <a:pt x="223836" y="1680183"/>
                </a:lnTo>
                <a:lnTo>
                  <a:pt x="219720" y="1759189"/>
                </a:lnTo>
                <a:lnTo>
                  <a:pt x="213894" y="1827958"/>
                </a:lnTo>
                <a:lnTo>
                  <a:pt x="206625" y="1885357"/>
                </a:lnTo>
                <a:lnTo>
                  <a:pt x="198177" y="1930251"/>
                </a:lnTo>
                <a:lnTo>
                  <a:pt x="178806" y="1977993"/>
                </a:lnTo>
                <a:lnTo>
                  <a:pt x="168412" y="1978573"/>
                </a:lnTo>
                <a:lnTo>
                  <a:pt x="157901" y="1962114"/>
                </a:lnTo>
                <a:lnTo>
                  <a:pt x="149441" y="1935097"/>
                </a:lnTo>
                <a:lnTo>
                  <a:pt x="141740" y="1897193"/>
                </a:lnTo>
                <a:lnTo>
                  <a:pt x="134960" y="1849359"/>
                </a:lnTo>
                <a:lnTo>
                  <a:pt x="129263" y="1792553"/>
                </a:lnTo>
                <a:lnTo>
                  <a:pt x="119447" y="1830642"/>
                </a:lnTo>
                <a:lnTo>
                  <a:pt x="109233" y="1853530"/>
                </a:lnTo>
                <a:lnTo>
                  <a:pt x="98856" y="1861683"/>
                </a:lnTo>
                <a:lnTo>
                  <a:pt x="88551" y="1855568"/>
                </a:lnTo>
                <a:lnTo>
                  <a:pt x="69091" y="1802400"/>
                </a:lnTo>
                <a:lnTo>
                  <a:pt x="60406" y="1756280"/>
                </a:lnTo>
                <a:lnTo>
                  <a:pt x="52729" y="1697758"/>
                </a:lnTo>
                <a:lnTo>
                  <a:pt x="46294" y="1627302"/>
                </a:lnTo>
                <a:lnTo>
                  <a:pt x="45655" y="1618597"/>
                </a:lnTo>
                <a:lnTo>
                  <a:pt x="36498" y="1617379"/>
                </a:lnTo>
                <a:lnTo>
                  <a:pt x="20509" y="1562033"/>
                </a:lnTo>
                <a:lnTo>
                  <a:pt x="14401" y="1512440"/>
                </a:lnTo>
                <a:lnTo>
                  <a:pt x="10031" y="1451255"/>
                </a:lnTo>
                <a:lnTo>
                  <a:pt x="7761" y="1380747"/>
                </a:lnTo>
                <a:lnTo>
                  <a:pt x="7705" y="1321568"/>
                </a:lnTo>
                <a:lnTo>
                  <a:pt x="9238" y="1264345"/>
                </a:lnTo>
                <a:lnTo>
                  <a:pt x="12279" y="1211062"/>
                </a:lnTo>
                <a:lnTo>
                  <a:pt x="16745" y="1163703"/>
                </a:lnTo>
                <a:lnTo>
                  <a:pt x="10466" y="1125908"/>
                </a:lnTo>
                <a:lnTo>
                  <a:pt x="5579" y="1079222"/>
                </a:lnTo>
                <a:lnTo>
                  <a:pt x="2157" y="1025882"/>
                </a:lnTo>
                <a:lnTo>
                  <a:pt x="273" y="968127"/>
                </a:lnTo>
                <a:lnTo>
                  <a:pt x="0" y="908196"/>
                </a:lnTo>
                <a:lnTo>
                  <a:pt x="1410" y="848328"/>
                </a:lnTo>
                <a:lnTo>
                  <a:pt x="4577" y="790760"/>
                </a:lnTo>
                <a:lnTo>
                  <a:pt x="9415" y="739555"/>
                </a:lnTo>
                <a:lnTo>
                  <a:pt x="15525" y="699303"/>
                </a:lnTo>
                <a:lnTo>
                  <a:pt x="30451" y="657371"/>
                </a:lnTo>
                <a:lnTo>
                  <a:pt x="30736" y="651202"/>
                </a:lnTo>
                <a:close/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7602180" y="3378244"/>
            <a:ext cx="18442" cy="33426"/>
          </a:xfrm>
          <a:custGeom>
            <a:avLst/>
            <a:gdLst/>
            <a:ahLst/>
            <a:cxnLst/>
            <a:rect l="l" t="t" r="r" b="b"/>
            <a:pathLst>
              <a:path w="20320" h="36829">
                <a:moveTo>
                  <a:pt x="19838" y="36541"/>
                </a:moveTo>
                <a:lnTo>
                  <a:pt x="14660" y="36606"/>
                </a:lnTo>
                <a:lnTo>
                  <a:pt x="9570" y="30431"/>
                </a:lnTo>
                <a:lnTo>
                  <a:pt x="4654" y="18175"/>
                </a:lnTo>
                <a:lnTo>
                  <a:pt x="0" y="0"/>
                </a:lnTo>
              </a:path>
            </a:pathLst>
          </a:custGeom>
          <a:ln w="12702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7628192" y="3774330"/>
            <a:ext cx="8068" cy="16136"/>
          </a:xfrm>
          <a:custGeom>
            <a:avLst/>
            <a:gdLst/>
            <a:ahLst/>
            <a:cxnLst/>
            <a:rect l="l" t="t" r="r" b="b"/>
            <a:pathLst>
              <a:path w="8890" h="17779">
                <a:moveTo>
                  <a:pt x="8679" y="0"/>
                </a:moveTo>
                <a:lnTo>
                  <a:pt x="5895" y="8832"/>
                </a:lnTo>
                <a:lnTo>
                  <a:pt x="2977" y="14712"/>
                </a:lnTo>
                <a:lnTo>
                  <a:pt x="0" y="17489"/>
                </a:lnTo>
              </a:path>
            </a:pathLst>
          </a:custGeom>
          <a:ln w="12702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7699203" y="3876315"/>
            <a:ext cx="5187" cy="72614"/>
          </a:xfrm>
          <a:custGeom>
            <a:avLst/>
            <a:gdLst/>
            <a:ahLst/>
            <a:cxnLst/>
            <a:rect l="l" t="t" r="r" b="b"/>
            <a:pathLst>
              <a:path w="5715" h="80010">
                <a:moveTo>
                  <a:pt x="5229" y="79776"/>
                </a:moveTo>
                <a:lnTo>
                  <a:pt x="3723" y="60691"/>
                </a:lnTo>
                <a:lnTo>
                  <a:pt x="2348" y="41005"/>
                </a:lnTo>
                <a:lnTo>
                  <a:pt x="1105" y="20760"/>
                </a:lnTo>
                <a:lnTo>
                  <a:pt x="0" y="0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7789829" y="3768172"/>
            <a:ext cx="2305" cy="79530"/>
          </a:xfrm>
          <a:custGeom>
            <a:avLst/>
            <a:gdLst/>
            <a:ahLst/>
            <a:cxnLst/>
            <a:rect l="l" t="t" r="r" b="b"/>
            <a:pathLst>
              <a:path w="2540" h="87629">
                <a:moveTo>
                  <a:pt x="2088" y="0"/>
                </a:moveTo>
                <a:lnTo>
                  <a:pt x="1784" y="22191"/>
                </a:lnTo>
                <a:lnTo>
                  <a:pt x="1333" y="44209"/>
                </a:lnTo>
                <a:lnTo>
                  <a:pt x="738" y="66006"/>
                </a:lnTo>
                <a:lnTo>
                  <a:pt x="0" y="87536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/>
          <p:nvPr/>
        </p:nvSpPr>
        <p:spPr>
          <a:xfrm>
            <a:off x="7829409" y="3277298"/>
            <a:ext cx="23627" cy="297372"/>
          </a:xfrm>
          <a:custGeom>
            <a:avLst/>
            <a:gdLst/>
            <a:ahLst/>
            <a:cxnLst/>
            <a:rect l="l" t="t" r="r" b="b"/>
            <a:pathLst>
              <a:path w="26034" h="327660">
                <a:moveTo>
                  <a:pt x="0" y="0"/>
                </a:moveTo>
                <a:lnTo>
                  <a:pt x="13609" y="80983"/>
                </a:lnTo>
                <a:lnTo>
                  <a:pt x="18671" y="134279"/>
                </a:lnTo>
                <a:lnTo>
                  <a:pt x="22413" y="194085"/>
                </a:lnTo>
                <a:lnTo>
                  <a:pt x="24716" y="258883"/>
                </a:lnTo>
                <a:lnTo>
                  <a:pt x="25464" y="327155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" name="object 9"/>
          <p:cNvSpPr/>
          <p:nvPr/>
        </p:nvSpPr>
        <p:spPr>
          <a:xfrm>
            <a:off x="7873629" y="2961063"/>
            <a:ext cx="10373" cy="111802"/>
          </a:xfrm>
          <a:custGeom>
            <a:avLst/>
            <a:gdLst/>
            <a:ahLst/>
            <a:cxnLst/>
            <a:rect l="l" t="t" r="r" b="b"/>
            <a:pathLst>
              <a:path w="11429" h="123189">
                <a:moveTo>
                  <a:pt x="11338" y="0"/>
                </a:moveTo>
                <a:lnTo>
                  <a:pt x="9185" y="34446"/>
                </a:lnTo>
                <a:lnTo>
                  <a:pt x="6559" y="66580"/>
                </a:lnTo>
                <a:lnTo>
                  <a:pt x="3487" y="96093"/>
                </a:lnTo>
                <a:lnTo>
                  <a:pt x="0" y="122675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" name="object 10"/>
          <p:cNvSpPr/>
          <p:nvPr/>
        </p:nvSpPr>
        <p:spPr>
          <a:xfrm>
            <a:off x="7859228" y="2547958"/>
            <a:ext cx="576" cy="53019"/>
          </a:xfrm>
          <a:custGeom>
            <a:avLst/>
            <a:gdLst/>
            <a:ahLst/>
            <a:cxnLst/>
            <a:rect l="l" t="t" r="r" b="b"/>
            <a:pathLst>
              <a:path w="634" h="58419">
                <a:moveTo>
                  <a:pt x="0" y="0"/>
                </a:moveTo>
                <a:lnTo>
                  <a:pt x="281" y="14385"/>
                </a:lnTo>
                <a:lnTo>
                  <a:pt x="474" y="28853"/>
                </a:lnTo>
                <a:lnTo>
                  <a:pt x="580" y="43378"/>
                </a:lnTo>
                <a:lnTo>
                  <a:pt x="598" y="57936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" name="object 11"/>
          <p:cNvSpPr/>
          <p:nvPr/>
        </p:nvSpPr>
        <p:spPr>
          <a:xfrm>
            <a:off x="7793508" y="2419569"/>
            <a:ext cx="5763" cy="67427"/>
          </a:xfrm>
          <a:custGeom>
            <a:avLst/>
            <a:gdLst/>
            <a:ahLst/>
            <a:cxnLst/>
            <a:rect l="l" t="t" r="r" b="b"/>
            <a:pathLst>
              <a:path w="6350" h="74294">
                <a:moveTo>
                  <a:pt x="0" y="73886"/>
                </a:moveTo>
                <a:lnTo>
                  <a:pt x="1196" y="54197"/>
                </a:lnTo>
                <a:lnTo>
                  <a:pt x="2567" y="35271"/>
                </a:lnTo>
                <a:lnTo>
                  <a:pt x="4106" y="17181"/>
                </a:lnTo>
                <a:lnTo>
                  <a:pt x="5808" y="0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2" name="object 12"/>
          <p:cNvSpPr/>
          <p:nvPr/>
        </p:nvSpPr>
        <p:spPr>
          <a:xfrm>
            <a:off x="7744202" y="2460750"/>
            <a:ext cx="2882" cy="58207"/>
          </a:xfrm>
          <a:custGeom>
            <a:avLst/>
            <a:gdLst/>
            <a:ahLst/>
            <a:cxnLst/>
            <a:rect l="l" t="t" r="r" b="b"/>
            <a:pathLst>
              <a:path w="3175" h="64135">
                <a:moveTo>
                  <a:pt x="0" y="63721"/>
                </a:moveTo>
                <a:lnTo>
                  <a:pt x="515" y="47291"/>
                </a:lnTo>
                <a:lnTo>
                  <a:pt x="1158" y="31163"/>
                </a:lnTo>
                <a:lnTo>
                  <a:pt x="1924" y="15384"/>
                </a:lnTo>
                <a:lnTo>
                  <a:pt x="2813" y="0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3" name="object 13"/>
          <p:cNvSpPr/>
          <p:nvPr/>
        </p:nvSpPr>
        <p:spPr>
          <a:xfrm>
            <a:off x="7686337" y="2538221"/>
            <a:ext cx="9797" cy="56478"/>
          </a:xfrm>
          <a:custGeom>
            <a:avLst/>
            <a:gdLst/>
            <a:ahLst/>
            <a:cxnLst/>
            <a:rect l="l" t="t" r="r" b="b"/>
            <a:pathLst>
              <a:path w="10795" h="62230">
                <a:moveTo>
                  <a:pt x="0" y="0"/>
                </a:moveTo>
                <a:lnTo>
                  <a:pt x="2718" y="13586"/>
                </a:lnTo>
                <a:lnTo>
                  <a:pt x="5325" y="28447"/>
                </a:lnTo>
                <a:lnTo>
                  <a:pt x="7815" y="44539"/>
                </a:lnTo>
                <a:lnTo>
                  <a:pt x="10180" y="61820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" name="object 14"/>
          <p:cNvSpPr/>
          <p:nvPr/>
        </p:nvSpPr>
        <p:spPr>
          <a:xfrm>
            <a:off x="7614549" y="2920133"/>
            <a:ext cx="1729" cy="59359"/>
          </a:xfrm>
          <a:custGeom>
            <a:avLst/>
            <a:gdLst/>
            <a:ahLst/>
            <a:cxnLst/>
            <a:rect l="l" t="t" r="r" b="b"/>
            <a:pathLst>
              <a:path w="1904" h="65404">
                <a:moveTo>
                  <a:pt x="1776" y="65042"/>
                </a:moveTo>
                <a:lnTo>
                  <a:pt x="1211" y="49001"/>
                </a:lnTo>
                <a:lnTo>
                  <a:pt x="726" y="32801"/>
                </a:lnTo>
                <a:lnTo>
                  <a:pt x="322" y="16461"/>
                </a:lnTo>
                <a:lnTo>
                  <a:pt x="0" y="0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5" name="object 15"/>
          <p:cNvSpPr/>
          <p:nvPr/>
        </p:nvSpPr>
        <p:spPr>
          <a:xfrm>
            <a:off x="2645482" y="2369585"/>
            <a:ext cx="245505" cy="1065007"/>
          </a:xfrm>
          <a:custGeom>
            <a:avLst/>
            <a:gdLst/>
            <a:ahLst/>
            <a:cxnLst/>
            <a:rect l="l" t="t" r="r" b="b"/>
            <a:pathLst>
              <a:path w="270510" h="1173479">
                <a:moveTo>
                  <a:pt x="173188" y="1062053"/>
                </a:moveTo>
                <a:lnTo>
                  <a:pt x="103116" y="1062053"/>
                </a:lnTo>
                <a:lnTo>
                  <a:pt x="107667" y="1095696"/>
                </a:lnTo>
                <a:lnTo>
                  <a:pt x="113084" y="1124026"/>
                </a:lnTo>
                <a:lnTo>
                  <a:pt x="119236" y="1146475"/>
                </a:lnTo>
                <a:lnTo>
                  <a:pt x="125995" y="1162475"/>
                </a:lnTo>
                <a:lnTo>
                  <a:pt x="139399" y="1173185"/>
                </a:lnTo>
                <a:lnTo>
                  <a:pt x="152236" y="1159092"/>
                </a:lnTo>
                <a:lnTo>
                  <a:pt x="163639" y="1122948"/>
                </a:lnTo>
                <a:lnTo>
                  <a:pt x="172739" y="1067501"/>
                </a:lnTo>
                <a:lnTo>
                  <a:pt x="173188" y="1062053"/>
                </a:lnTo>
                <a:close/>
              </a:path>
              <a:path w="270510" h="1173479">
                <a:moveTo>
                  <a:pt x="67606" y="103043"/>
                </a:moveTo>
                <a:lnTo>
                  <a:pt x="40220" y="155929"/>
                </a:lnTo>
                <a:lnTo>
                  <a:pt x="32638" y="201399"/>
                </a:lnTo>
                <a:lnTo>
                  <a:pt x="27244" y="256701"/>
                </a:lnTo>
                <a:lnTo>
                  <a:pt x="24384" y="319158"/>
                </a:lnTo>
                <a:lnTo>
                  <a:pt x="24402" y="386091"/>
                </a:lnTo>
                <a:lnTo>
                  <a:pt x="24175" y="389745"/>
                </a:lnTo>
                <a:lnTo>
                  <a:pt x="7368" y="438419"/>
                </a:lnTo>
                <a:lnTo>
                  <a:pt x="0" y="529376"/>
                </a:lnTo>
                <a:lnTo>
                  <a:pt x="660" y="591136"/>
                </a:lnTo>
                <a:lnTo>
                  <a:pt x="5173" y="646919"/>
                </a:lnTo>
                <a:lnTo>
                  <a:pt x="13225" y="689619"/>
                </a:lnTo>
                <a:lnTo>
                  <a:pt x="9657" y="717667"/>
                </a:lnTo>
                <a:lnTo>
                  <a:pt x="7227" y="749224"/>
                </a:lnTo>
                <a:lnTo>
                  <a:pt x="6002" y="783114"/>
                </a:lnTo>
                <a:lnTo>
                  <a:pt x="6047" y="818162"/>
                </a:lnTo>
                <a:lnTo>
                  <a:pt x="9414" y="878813"/>
                </a:lnTo>
                <a:lnTo>
                  <a:pt x="16231" y="925529"/>
                </a:lnTo>
                <a:lnTo>
                  <a:pt x="25525" y="953778"/>
                </a:lnTo>
                <a:lnTo>
                  <a:pt x="36321" y="959029"/>
                </a:lnTo>
                <a:lnTo>
                  <a:pt x="36832" y="964184"/>
                </a:lnTo>
                <a:lnTo>
                  <a:pt x="46808" y="1034218"/>
                </a:lnTo>
                <a:lnTo>
                  <a:pt x="59516" y="1080633"/>
                </a:lnTo>
                <a:lnTo>
                  <a:pt x="73865" y="1101819"/>
                </a:lnTo>
                <a:lnTo>
                  <a:pt x="88762" y="1096163"/>
                </a:lnTo>
                <a:lnTo>
                  <a:pt x="103116" y="1062053"/>
                </a:lnTo>
                <a:lnTo>
                  <a:pt x="173188" y="1062053"/>
                </a:lnTo>
                <a:lnTo>
                  <a:pt x="178669" y="995503"/>
                </a:lnTo>
                <a:lnTo>
                  <a:pt x="216373" y="995503"/>
                </a:lnTo>
                <a:lnTo>
                  <a:pt x="218979" y="987706"/>
                </a:lnTo>
                <a:lnTo>
                  <a:pt x="226877" y="941837"/>
                </a:lnTo>
                <a:lnTo>
                  <a:pt x="232095" y="883443"/>
                </a:lnTo>
                <a:lnTo>
                  <a:pt x="234032" y="816013"/>
                </a:lnTo>
                <a:lnTo>
                  <a:pt x="239360" y="809429"/>
                </a:lnTo>
                <a:lnTo>
                  <a:pt x="253852" y="766728"/>
                </a:lnTo>
                <a:lnTo>
                  <a:pt x="260879" y="726518"/>
                </a:lnTo>
                <a:lnTo>
                  <a:pt x="266012" y="679483"/>
                </a:lnTo>
                <a:lnTo>
                  <a:pt x="269206" y="627729"/>
                </a:lnTo>
                <a:lnTo>
                  <a:pt x="270414" y="573365"/>
                </a:lnTo>
                <a:lnTo>
                  <a:pt x="269588" y="518498"/>
                </a:lnTo>
                <a:lnTo>
                  <a:pt x="266683" y="465234"/>
                </a:lnTo>
                <a:lnTo>
                  <a:pt x="261650" y="415681"/>
                </a:lnTo>
                <a:lnTo>
                  <a:pt x="262089" y="409317"/>
                </a:lnTo>
                <a:lnTo>
                  <a:pt x="262490" y="402868"/>
                </a:lnTo>
                <a:lnTo>
                  <a:pt x="262853" y="396340"/>
                </a:lnTo>
                <a:lnTo>
                  <a:pt x="263177" y="389745"/>
                </a:lnTo>
                <a:lnTo>
                  <a:pt x="264308" y="326865"/>
                </a:lnTo>
                <a:lnTo>
                  <a:pt x="262144" y="267192"/>
                </a:lnTo>
                <a:lnTo>
                  <a:pt x="257072" y="214712"/>
                </a:lnTo>
                <a:lnTo>
                  <a:pt x="249478" y="173418"/>
                </a:lnTo>
                <a:lnTo>
                  <a:pt x="239749" y="147305"/>
                </a:lnTo>
                <a:lnTo>
                  <a:pt x="239282" y="137151"/>
                </a:lnTo>
                <a:lnTo>
                  <a:pt x="87628" y="137151"/>
                </a:lnTo>
                <a:lnTo>
                  <a:pt x="81277" y="119190"/>
                </a:lnTo>
                <a:lnTo>
                  <a:pt x="74555" y="107764"/>
                </a:lnTo>
                <a:lnTo>
                  <a:pt x="67606" y="103043"/>
                </a:lnTo>
                <a:close/>
              </a:path>
              <a:path w="270510" h="1173479">
                <a:moveTo>
                  <a:pt x="216373" y="995503"/>
                </a:moveTo>
                <a:lnTo>
                  <a:pt x="178669" y="995503"/>
                </a:lnTo>
                <a:lnTo>
                  <a:pt x="183070" y="1009328"/>
                </a:lnTo>
                <a:lnTo>
                  <a:pt x="187728" y="1019414"/>
                </a:lnTo>
                <a:lnTo>
                  <a:pt x="192577" y="1025646"/>
                </a:lnTo>
                <a:lnTo>
                  <a:pt x="197548" y="1027907"/>
                </a:lnTo>
                <a:lnTo>
                  <a:pt x="209002" y="1017560"/>
                </a:lnTo>
                <a:lnTo>
                  <a:pt x="216373" y="995503"/>
                </a:lnTo>
                <a:close/>
              </a:path>
              <a:path w="270510" h="1173479">
                <a:moveTo>
                  <a:pt x="120049" y="33116"/>
                </a:moveTo>
                <a:lnTo>
                  <a:pt x="107327" y="41039"/>
                </a:lnTo>
                <a:lnTo>
                  <a:pt x="96037" y="76593"/>
                </a:lnTo>
                <a:lnTo>
                  <a:pt x="87628" y="137151"/>
                </a:lnTo>
                <a:lnTo>
                  <a:pt x="239282" y="137151"/>
                </a:lnTo>
                <a:lnTo>
                  <a:pt x="238375" y="117442"/>
                </a:lnTo>
                <a:lnTo>
                  <a:pt x="236169" y="89614"/>
                </a:lnTo>
                <a:lnTo>
                  <a:pt x="236107" y="89090"/>
                </a:lnTo>
                <a:lnTo>
                  <a:pt x="140503" y="89090"/>
                </a:lnTo>
                <a:lnTo>
                  <a:pt x="138723" y="79452"/>
                </a:lnTo>
                <a:lnTo>
                  <a:pt x="136832" y="70611"/>
                </a:lnTo>
                <a:lnTo>
                  <a:pt x="134838" y="62600"/>
                </a:lnTo>
                <a:lnTo>
                  <a:pt x="132749" y="55453"/>
                </a:lnTo>
                <a:lnTo>
                  <a:pt x="120049" y="33116"/>
                </a:lnTo>
                <a:close/>
              </a:path>
              <a:path w="270510" h="1173479">
                <a:moveTo>
                  <a:pt x="166663" y="0"/>
                </a:moveTo>
                <a:lnTo>
                  <a:pt x="156282" y="8053"/>
                </a:lnTo>
                <a:lnTo>
                  <a:pt x="147169" y="38526"/>
                </a:lnTo>
                <a:lnTo>
                  <a:pt x="140503" y="89090"/>
                </a:lnTo>
                <a:lnTo>
                  <a:pt x="236107" y="89090"/>
                </a:lnTo>
                <a:lnTo>
                  <a:pt x="233188" y="64416"/>
                </a:lnTo>
                <a:lnTo>
                  <a:pt x="232994" y="63261"/>
                </a:lnTo>
                <a:lnTo>
                  <a:pt x="186659" y="63261"/>
                </a:lnTo>
                <a:lnTo>
                  <a:pt x="184628" y="49257"/>
                </a:lnTo>
                <a:lnTo>
                  <a:pt x="182348" y="36751"/>
                </a:lnTo>
                <a:lnTo>
                  <a:pt x="179842" y="25859"/>
                </a:lnTo>
                <a:lnTo>
                  <a:pt x="177134" y="16695"/>
                </a:lnTo>
                <a:lnTo>
                  <a:pt x="166663" y="0"/>
                </a:lnTo>
                <a:close/>
              </a:path>
              <a:path w="270510" h="1173479">
                <a:moveTo>
                  <a:pt x="207343" y="581"/>
                </a:moveTo>
                <a:lnTo>
                  <a:pt x="196129" y="19188"/>
                </a:lnTo>
                <a:lnTo>
                  <a:pt x="186659" y="63261"/>
                </a:lnTo>
                <a:lnTo>
                  <a:pt x="232994" y="63261"/>
                </a:lnTo>
                <a:lnTo>
                  <a:pt x="229491" y="42446"/>
                </a:lnTo>
                <a:lnTo>
                  <a:pt x="218923" y="8111"/>
                </a:lnTo>
                <a:lnTo>
                  <a:pt x="207343" y="58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" name="object 16"/>
          <p:cNvSpPr/>
          <p:nvPr/>
        </p:nvSpPr>
        <p:spPr>
          <a:xfrm>
            <a:off x="2645482" y="2369586"/>
            <a:ext cx="245505" cy="1065007"/>
          </a:xfrm>
          <a:custGeom>
            <a:avLst/>
            <a:gdLst/>
            <a:ahLst/>
            <a:cxnLst/>
            <a:rect l="l" t="t" r="r" b="b"/>
            <a:pathLst>
              <a:path w="270510" h="1173479">
                <a:moveTo>
                  <a:pt x="24402" y="386092"/>
                </a:moveTo>
                <a:lnTo>
                  <a:pt x="24383" y="319158"/>
                </a:lnTo>
                <a:lnTo>
                  <a:pt x="27244" y="256701"/>
                </a:lnTo>
                <a:lnTo>
                  <a:pt x="32637" y="201399"/>
                </a:lnTo>
                <a:lnTo>
                  <a:pt x="40220" y="155929"/>
                </a:lnTo>
                <a:lnTo>
                  <a:pt x="60574" y="105195"/>
                </a:lnTo>
                <a:lnTo>
                  <a:pt x="67606" y="103043"/>
                </a:lnTo>
                <a:lnTo>
                  <a:pt x="74555" y="107764"/>
                </a:lnTo>
                <a:lnTo>
                  <a:pt x="81276" y="119189"/>
                </a:lnTo>
                <a:lnTo>
                  <a:pt x="87628" y="137151"/>
                </a:lnTo>
                <a:lnTo>
                  <a:pt x="96036" y="76593"/>
                </a:lnTo>
                <a:lnTo>
                  <a:pt x="107327" y="41039"/>
                </a:lnTo>
                <a:lnTo>
                  <a:pt x="120048" y="33116"/>
                </a:lnTo>
                <a:lnTo>
                  <a:pt x="132749" y="55453"/>
                </a:lnTo>
                <a:lnTo>
                  <a:pt x="134838" y="62600"/>
                </a:lnTo>
                <a:lnTo>
                  <a:pt x="136832" y="70611"/>
                </a:lnTo>
                <a:lnTo>
                  <a:pt x="138723" y="79452"/>
                </a:lnTo>
                <a:lnTo>
                  <a:pt x="140503" y="89090"/>
                </a:lnTo>
                <a:lnTo>
                  <a:pt x="147169" y="38526"/>
                </a:lnTo>
                <a:lnTo>
                  <a:pt x="156281" y="8052"/>
                </a:lnTo>
                <a:lnTo>
                  <a:pt x="166662" y="0"/>
                </a:lnTo>
                <a:lnTo>
                  <a:pt x="177133" y="16696"/>
                </a:lnTo>
                <a:lnTo>
                  <a:pt x="179842" y="25859"/>
                </a:lnTo>
                <a:lnTo>
                  <a:pt x="182348" y="36751"/>
                </a:lnTo>
                <a:lnTo>
                  <a:pt x="184628" y="49257"/>
                </a:lnTo>
                <a:lnTo>
                  <a:pt x="186659" y="63262"/>
                </a:lnTo>
                <a:lnTo>
                  <a:pt x="196129" y="19188"/>
                </a:lnTo>
                <a:lnTo>
                  <a:pt x="207343" y="581"/>
                </a:lnTo>
                <a:lnTo>
                  <a:pt x="218923" y="8111"/>
                </a:lnTo>
                <a:lnTo>
                  <a:pt x="229490" y="42446"/>
                </a:lnTo>
                <a:lnTo>
                  <a:pt x="233188" y="64416"/>
                </a:lnTo>
                <a:lnTo>
                  <a:pt x="236169" y="89614"/>
                </a:lnTo>
                <a:lnTo>
                  <a:pt x="238375" y="117442"/>
                </a:lnTo>
                <a:lnTo>
                  <a:pt x="239749" y="147305"/>
                </a:lnTo>
                <a:lnTo>
                  <a:pt x="249478" y="173418"/>
                </a:lnTo>
                <a:lnTo>
                  <a:pt x="257072" y="214712"/>
                </a:lnTo>
                <a:lnTo>
                  <a:pt x="262143" y="267192"/>
                </a:lnTo>
                <a:lnTo>
                  <a:pt x="264307" y="326865"/>
                </a:lnTo>
                <a:lnTo>
                  <a:pt x="263178" y="389738"/>
                </a:lnTo>
                <a:lnTo>
                  <a:pt x="262853" y="396339"/>
                </a:lnTo>
                <a:lnTo>
                  <a:pt x="262490" y="402867"/>
                </a:lnTo>
                <a:lnTo>
                  <a:pt x="262089" y="409317"/>
                </a:lnTo>
                <a:lnTo>
                  <a:pt x="261650" y="415681"/>
                </a:lnTo>
                <a:lnTo>
                  <a:pt x="266682" y="465234"/>
                </a:lnTo>
                <a:lnTo>
                  <a:pt x="269588" y="518498"/>
                </a:lnTo>
                <a:lnTo>
                  <a:pt x="270414" y="573366"/>
                </a:lnTo>
                <a:lnTo>
                  <a:pt x="269206" y="627730"/>
                </a:lnTo>
                <a:lnTo>
                  <a:pt x="266012" y="679483"/>
                </a:lnTo>
                <a:lnTo>
                  <a:pt x="260879" y="726518"/>
                </a:lnTo>
                <a:lnTo>
                  <a:pt x="253852" y="766728"/>
                </a:lnTo>
                <a:lnTo>
                  <a:pt x="239359" y="809428"/>
                </a:lnTo>
                <a:lnTo>
                  <a:pt x="234032" y="816013"/>
                </a:lnTo>
                <a:lnTo>
                  <a:pt x="232095" y="883442"/>
                </a:lnTo>
                <a:lnTo>
                  <a:pt x="226877" y="941836"/>
                </a:lnTo>
                <a:lnTo>
                  <a:pt x="218979" y="987706"/>
                </a:lnTo>
                <a:lnTo>
                  <a:pt x="209002" y="1017559"/>
                </a:lnTo>
                <a:lnTo>
                  <a:pt x="197547" y="1027907"/>
                </a:lnTo>
                <a:lnTo>
                  <a:pt x="192577" y="1025646"/>
                </a:lnTo>
                <a:lnTo>
                  <a:pt x="187728" y="1019414"/>
                </a:lnTo>
                <a:lnTo>
                  <a:pt x="183070" y="1009328"/>
                </a:lnTo>
                <a:lnTo>
                  <a:pt x="178670" y="995503"/>
                </a:lnTo>
                <a:lnTo>
                  <a:pt x="172739" y="1067501"/>
                </a:lnTo>
                <a:lnTo>
                  <a:pt x="163638" y="1122948"/>
                </a:lnTo>
                <a:lnTo>
                  <a:pt x="152236" y="1159092"/>
                </a:lnTo>
                <a:lnTo>
                  <a:pt x="139398" y="1173185"/>
                </a:lnTo>
                <a:lnTo>
                  <a:pt x="125994" y="1162475"/>
                </a:lnTo>
                <a:lnTo>
                  <a:pt x="119235" y="1146475"/>
                </a:lnTo>
                <a:lnTo>
                  <a:pt x="113083" y="1124026"/>
                </a:lnTo>
                <a:lnTo>
                  <a:pt x="107667" y="1095696"/>
                </a:lnTo>
                <a:lnTo>
                  <a:pt x="103115" y="1062053"/>
                </a:lnTo>
                <a:lnTo>
                  <a:pt x="88762" y="1096163"/>
                </a:lnTo>
                <a:lnTo>
                  <a:pt x="46808" y="1034217"/>
                </a:lnTo>
                <a:lnTo>
                  <a:pt x="36831" y="964184"/>
                </a:lnTo>
                <a:lnTo>
                  <a:pt x="36321" y="959028"/>
                </a:lnTo>
                <a:lnTo>
                  <a:pt x="25525" y="953778"/>
                </a:lnTo>
                <a:lnTo>
                  <a:pt x="16231" y="925529"/>
                </a:lnTo>
                <a:lnTo>
                  <a:pt x="9414" y="878813"/>
                </a:lnTo>
                <a:lnTo>
                  <a:pt x="6047" y="818162"/>
                </a:lnTo>
                <a:lnTo>
                  <a:pt x="6002" y="783113"/>
                </a:lnTo>
                <a:lnTo>
                  <a:pt x="7227" y="749223"/>
                </a:lnTo>
                <a:lnTo>
                  <a:pt x="9656" y="717667"/>
                </a:lnTo>
                <a:lnTo>
                  <a:pt x="13224" y="689619"/>
                </a:lnTo>
                <a:lnTo>
                  <a:pt x="5173" y="646919"/>
                </a:lnTo>
                <a:lnTo>
                  <a:pt x="660" y="591136"/>
                </a:lnTo>
                <a:lnTo>
                  <a:pt x="0" y="529376"/>
                </a:lnTo>
                <a:lnTo>
                  <a:pt x="3503" y="468744"/>
                </a:lnTo>
                <a:lnTo>
                  <a:pt x="7368" y="438418"/>
                </a:lnTo>
                <a:lnTo>
                  <a:pt x="12249" y="414579"/>
                </a:lnTo>
                <a:lnTo>
                  <a:pt x="17925" y="398073"/>
                </a:lnTo>
                <a:lnTo>
                  <a:pt x="24174" y="389745"/>
                </a:lnTo>
                <a:lnTo>
                  <a:pt x="24402" y="386092"/>
                </a:lnTo>
                <a:close/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7" name="object 17"/>
          <p:cNvSpPr/>
          <p:nvPr/>
        </p:nvSpPr>
        <p:spPr>
          <a:xfrm>
            <a:off x="2657748" y="2991313"/>
            <a:ext cx="14408" cy="20171"/>
          </a:xfrm>
          <a:custGeom>
            <a:avLst/>
            <a:gdLst/>
            <a:ahLst/>
            <a:cxnLst/>
            <a:rect l="l" t="t" r="r" b="b"/>
            <a:pathLst>
              <a:path w="15875" h="22225">
                <a:moveTo>
                  <a:pt x="15849" y="21641"/>
                </a:moveTo>
                <a:lnTo>
                  <a:pt x="11712" y="21680"/>
                </a:lnTo>
                <a:lnTo>
                  <a:pt x="7645" y="18022"/>
                </a:lnTo>
                <a:lnTo>
                  <a:pt x="3718" y="10764"/>
                </a:lnTo>
                <a:lnTo>
                  <a:pt x="0" y="0"/>
                </a:lnTo>
              </a:path>
            </a:pathLst>
          </a:custGeom>
          <a:ln w="12702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8" name="object 18"/>
          <p:cNvSpPr/>
          <p:nvPr/>
        </p:nvSpPr>
        <p:spPr>
          <a:xfrm>
            <a:off x="2678530" y="3225894"/>
            <a:ext cx="6339" cy="9797"/>
          </a:xfrm>
          <a:custGeom>
            <a:avLst/>
            <a:gdLst/>
            <a:ahLst/>
            <a:cxnLst/>
            <a:rect l="l" t="t" r="r" b="b"/>
            <a:pathLst>
              <a:path w="6984" h="10795">
                <a:moveTo>
                  <a:pt x="6934" y="0"/>
                </a:moveTo>
                <a:lnTo>
                  <a:pt x="4710" y="5230"/>
                </a:lnTo>
                <a:lnTo>
                  <a:pt x="2378" y="8712"/>
                </a:lnTo>
                <a:lnTo>
                  <a:pt x="0" y="10357"/>
                </a:lnTo>
              </a:path>
            </a:pathLst>
          </a:custGeom>
          <a:ln w="12702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9" name="object 19"/>
          <p:cNvSpPr/>
          <p:nvPr/>
        </p:nvSpPr>
        <p:spPr>
          <a:xfrm>
            <a:off x="2735260" y="3286294"/>
            <a:ext cx="4034" cy="43223"/>
          </a:xfrm>
          <a:custGeom>
            <a:avLst/>
            <a:gdLst/>
            <a:ahLst/>
            <a:cxnLst/>
            <a:rect l="l" t="t" r="r" b="b"/>
            <a:pathLst>
              <a:path w="4444" h="47625">
                <a:moveTo>
                  <a:pt x="4178" y="47247"/>
                </a:moveTo>
                <a:lnTo>
                  <a:pt x="2974" y="35944"/>
                </a:lnTo>
                <a:lnTo>
                  <a:pt x="1875" y="24285"/>
                </a:lnTo>
                <a:lnTo>
                  <a:pt x="883" y="12295"/>
                </a:lnTo>
                <a:lnTo>
                  <a:pt x="0" y="0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0" name="object 20"/>
          <p:cNvSpPr/>
          <p:nvPr/>
        </p:nvSpPr>
        <p:spPr>
          <a:xfrm>
            <a:off x="2807661" y="3222247"/>
            <a:ext cx="1729" cy="47256"/>
          </a:xfrm>
          <a:custGeom>
            <a:avLst/>
            <a:gdLst/>
            <a:ahLst/>
            <a:cxnLst/>
            <a:rect l="l" t="t" r="r" b="b"/>
            <a:pathLst>
              <a:path w="1905" h="52070">
                <a:moveTo>
                  <a:pt x="1668" y="0"/>
                </a:moveTo>
                <a:lnTo>
                  <a:pt x="1425" y="13143"/>
                </a:lnTo>
                <a:lnTo>
                  <a:pt x="1065" y="26183"/>
                </a:lnTo>
                <a:lnTo>
                  <a:pt x="590" y="39091"/>
                </a:lnTo>
                <a:lnTo>
                  <a:pt x="0" y="51842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1" name="object 21"/>
          <p:cNvSpPr/>
          <p:nvPr/>
        </p:nvSpPr>
        <p:spPr>
          <a:xfrm>
            <a:off x="2839282" y="2931528"/>
            <a:ext cx="19018" cy="176349"/>
          </a:xfrm>
          <a:custGeom>
            <a:avLst/>
            <a:gdLst/>
            <a:ahLst/>
            <a:cxnLst/>
            <a:rect l="l" t="t" r="r" b="b"/>
            <a:pathLst>
              <a:path w="20955" h="194310">
                <a:moveTo>
                  <a:pt x="0" y="0"/>
                </a:moveTo>
                <a:lnTo>
                  <a:pt x="8485" y="33907"/>
                </a:lnTo>
                <a:lnTo>
                  <a:pt x="14916" y="79526"/>
                </a:lnTo>
                <a:lnTo>
                  <a:pt x="18975" y="133821"/>
                </a:lnTo>
                <a:lnTo>
                  <a:pt x="20343" y="193756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2" name="object 22"/>
          <p:cNvSpPr/>
          <p:nvPr/>
        </p:nvSpPr>
        <p:spPr>
          <a:xfrm>
            <a:off x="2874609" y="2744239"/>
            <a:ext cx="8645" cy="66275"/>
          </a:xfrm>
          <a:custGeom>
            <a:avLst/>
            <a:gdLst/>
            <a:ahLst/>
            <a:cxnLst/>
            <a:rect l="l" t="t" r="r" b="b"/>
            <a:pathLst>
              <a:path w="9525" h="73025">
                <a:moveTo>
                  <a:pt x="9058" y="0"/>
                </a:moveTo>
                <a:lnTo>
                  <a:pt x="7338" y="20400"/>
                </a:lnTo>
                <a:lnTo>
                  <a:pt x="5240" y="39432"/>
                </a:lnTo>
                <a:lnTo>
                  <a:pt x="2786" y="56910"/>
                </a:lnTo>
                <a:lnTo>
                  <a:pt x="0" y="72654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3" name="object 23"/>
          <p:cNvSpPr/>
          <p:nvPr/>
        </p:nvSpPr>
        <p:spPr>
          <a:xfrm>
            <a:off x="2863104" y="2499579"/>
            <a:ext cx="576" cy="31697"/>
          </a:xfrm>
          <a:custGeom>
            <a:avLst/>
            <a:gdLst/>
            <a:ahLst/>
            <a:cxnLst/>
            <a:rect l="l" t="t" r="r" b="b"/>
            <a:pathLst>
              <a:path w="635" h="34925">
                <a:moveTo>
                  <a:pt x="0" y="0"/>
                </a:moveTo>
                <a:lnTo>
                  <a:pt x="224" y="8519"/>
                </a:lnTo>
                <a:lnTo>
                  <a:pt x="379" y="17088"/>
                </a:lnTo>
                <a:lnTo>
                  <a:pt x="464" y="25691"/>
                </a:lnTo>
                <a:lnTo>
                  <a:pt x="478" y="34312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2810600" y="2423540"/>
            <a:ext cx="4610" cy="39765"/>
          </a:xfrm>
          <a:custGeom>
            <a:avLst/>
            <a:gdLst/>
            <a:ahLst/>
            <a:cxnLst/>
            <a:rect l="l" t="t" r="r" b="b"/>
            <a:pathLst>
              <a:path w="5080" h="43814">
                <a:moveTo>
                  <a:pt x="0" y="43758"/>
                </a:moveTo>
                <a:lnTo>
                  <a:pt x="956" y="32098"/>
                </a:lnTo>
                <a:lnTo>
                  <a:pt x="2051" y="20889"/>
                </a:lnTo>
                <a:lnTo>
                  <a:pt x="3281" y="10175"/>
                </a:lnTo>
                <a:lnTo>
                  <a:pt x="4640" y="0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2771209" y="2447930"/>
            <a:ext cx="2305" cy="34578"/>
          </a:xfrm>
          <a:custGeom>
            <a:avLst/>
            <a:gdLst/>
            <a:ahLst/>
            <a:cxnLst/>
            <a:rect l="l" t="t" r="r" b="b"/>
            <a:pathLst>
              <a:path w="2539" h="38100">
                <a:moveTo>
                  <a:pt x="0" y="37738"/>
                </a:moveTo>
                <a:lnTo>
                  <a:pt x="412" y="28008"/>
                </a:lnTo>
                <a:lnTo>
                  <a:pt x="925" y="18456"/>
                </a:lnTo>
                <a:lnTo>
                  <a:pt x="1537" y="9111"/>
                </a:lnTo>
                <a:lnTo>
                  <a:pt x="2247" y="0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6" name="object 26"/>
          <p:cNvSpPr/>
          <p:nvPr/>
        </p:nvSpPr>
        <p:spPr>
          <a:xfrm>
            <a:off x="2724981" y="2493811"/>
            <a:ext cx="7492" cy="33426"/>
          </a:xfrm>
          <a:custGeom>
            <a:avLst/>
            <a:gdLst/>
            <a:ahLst/>
            <a:cxnLst/>
            <a:rect l="l" t="t" r="r" b="b"/>
            <a:pathLst>
              <a:path w="8255" h="36830">
                <a:moveTo>
                  <a:pt x="0" y="0"/>
                </a:moveTo>
                <a:lnTo>
                  <a:pt x="2171" y="8046"/>
                </a:lnTo>
                <a:lnTo>
                  <a:pt x="4254" y="16848"/>
                </a:lnTo>
                <a:lnTo>
                  <a:pt x="6243" y="26378"/>
                </a:lnTo>
                <a:lnTo>
                  <a:pt x="8132" y="36613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7" name="object 27"/>
          <p:cNvSpPr/>
          <p:nvPr/>
        </p:nvSpPr>
        <p:spPr>
          <a:xfrm>
            <a:off x="2667630" y="2719998"/>
            <a:ext cx="1729" cy="35154"/>
          </a:xfrm>
          <a:custGeom>
            <a:avLst/>
            <a:gdLst/>
            <a:ahLst/>
            <a:cxnLst/>
            <a:rect l="l" t="t" r="r" b="b"/>
            <a:pathLst>
              <a:path w="1905" h="38735">
                <a:moveTo>
                  <a:pt x="1419" y="38521"/>
                </a:moveTo>
                <a:lnTo>
                  <a:pt x="967" y="29020"/>
                </a:lnTo>
                <a:lnTo>
                  <a:pt x="580" y="19426"/>
                </a:lnTo>
                <a:lnTo>
                  <a:pt x="257" y="9748"/>
                </a:lnTo>
                <a:lnTo>
                  <a:pt x="0" y="0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8" name="object 28"/>
          <p:cNvSpPr/>
          <p:nvPr/>
        </p:nvSpPr>
        <p:spPr>
          <a:xfrm>
            <a:off x="4321768" y="2345999"/>
            <a:ext cx="307746" cy="1414823"/>
          </a:xfrm>
          <a:custGeom>
            <a:avLst/>
            <a:gdLst/>
            <a:ahLst/>
            <a:cxnLst/>
            <a:rect l="l" t="t" r="r" b="b"/>
            <a:pathLst>
              <a:path w="339089" h="1558925">
                <a:moveTo>
                  <a:pt x="216958" y="1411578"/>
                </a:moveTo>
                <a:lnTo>
                  <a:pt x="129356" y="1411578"/>
                </a:lnTo>
                <a:lnTo>
                  <a:pt x="135053" y="1456293"/>
                </a:lnTo>
                <a:lnTo>
                  <a:pt x="141833" y="1493946"/>
                </a:lnTo>
                <a:lnTo>
                  <a:pt x="149534" y="1523782"/>
                </a:lnTo>
                <a:lnTo>
                  <a:pt x="157993" y="1545049"/>
                </a:lnTo>
                <a:lnTo>
                  <a:pt x="170003" y="1558740"/>
                </a:lnTo>
                <a:lnTo>
                  <a:pt x="181809" y="1555079"/>
                </a:lnTo>
                <a:lnTo>
                  <a:pt x="193015" y="1535399"/>
                </a:lnTo>
                <a:lnTo>
                  <a:pt x="203226" y="1501032"/>
                </a:lnTo>
                <a:lnTo>
                  <a:pt x="212046" y="1453309"/>
                </a:lnTo>
                <a:lnTo>
                  <a:pt x="216958" y="1411578"/>
                </a:lnTo>
                <a:close/>
              </a:path>
              <a:path w="339089" h="1558925">
                <a:moveTo>
                  <a:pt x="84908" y="136955"/>
                </a:moveTo>
                <a:lnTo>
                  <a:pt x="56267" y="183041"/>
                </a:lnTo>
                <a:lnTo>
                  <a:pt x="48023" y="220935"/>
                </a:lnTo>
                <a:lnTo>
                  <a:pt x="41137" y="267680"/>
                </a:lnTo>
                <a:lnTo>
                  <a:pt x="35793" y="321777"/>
                </a:lnTo>
                <a:lnTo>
                  <a:pt x="32173" y="381722"/>
                </a:lnTo>
                <a:lnTo>
                  <a:pt x="30457" y="446015"/>
                </a:lnTo>
                <a:lnTo>
                  <a:pt x="30829" y="513156"/>
                </a:lnTo>
                <a:lnTo>
                  <a:pt x="30543" y="518011"/>
                </a:lnTo>
                <a:lnTo>
                  <a:pt x="9507" y="582703"/>
                </a:lnTo>
                <a:lnTo>
                  <a:pt x="4670" y="623009"/>
                </a:lnTo>
                <a:lnTo>
                  <a:pt x="1147" y="676101"/>
                </a:lnTo>
                <a:lnTo>
                  <a:pt x="0" y="731257"/>
                </a:lnTo>
                <a:lnTo>
                  <a:pt x="1111" y="785681"/>
                </a:lnTo>
                <a:lnTo>
                  <a:pt x="4365" y="836574"/>
                </a:lnTo>
                <a:lnTo>
                  <a:pt x="9646" y="881138"/>
                </a:lnTo>
                <a:lnTo>
                  <a:pt x="16838" y="916574"/>
                </a:lnTo>
                <a:lnTo>
                  <a:pt x="12371" y="953853"/>
                </a:lnTo>
                <a:lnTo>
                  <a:pt x="9330" y="995795"/>
                </a:lnTo>
                <a:lnTo>
                  <a:pt x="7797" y="1040839"/>
                </a:lnTo>
                <a:lnTo>
                  <a:pt x="7854" y="1087422"/>
                </a:lnTo>
                <a:lnTo>
                  <a:pt x="12068" y="1168033"/>
                </a:lnTo>
                <a:lnTo>
                  <a:pt x="20601" y="1230123"/>
                </a:lnTo>
                <a:lnTo>
                  <a:pt x="32234" y="1267669"/>
                </a:lnTo>
                <a:lnTo>
                  <a:pt x="45748" y="1274648"/>
                </a:lnTo>
                <a:lnTo>
                  <a:pt x="46387" y="1281499"/>
                </a:lnTo>
                <a:lnTo>
                  <a:pt x="54898" y="1351096"/>
                </a:lnTo>
                <a:lnTo>
                  <a:pt x="65352" y="1404989"/>
                </a:lnTo>
                <a:lnTo>
                  <a:pt x="77253" y="1442398"/>
                </a:lnTo>
                <a:lnTo>
                  <a:pt x="103401" y="1464641"/>
                </a:lnTo>
                <a:lnTo>
                  <a:pt x="116651" y="1447913"/>
                </a:lnTo>
                <a:lnTo>
                  <a:pt x="129356" y="1411578"/>
                </a:lnTo>
                <a:lnTo>
                  <a:pt x="216958" y="1411578"/>
                </a:lnTo>
                <a:lnTo>
                  <a:pt x="219079" y="1393563"/>
                </a:lnTo>
                <a:lnTo>
                  <a:pt x="223929" y="1323126"/>
                </a:lnTo>
                <a:lnTo>
                  <a:pt x="271619" y="1323126"/>
                </a:lnTo>
                <a:lnTo>
                  <a:pt x="279700" y="1284651"/>
                </a:lnTo>
                <a:lnTo>
                  <a:pt x="286857" y="1227547"/>
                </a:lnTo>
                <a:lnTo>
                  <a:pt x="291511" y="1159957"/>
                </a:lnTo>
                <a:lnTo>
                  <a:pt x="293226" y="1084564"/>
                </a:lnTo>
                <a:lnTo>
                  <a:pt x="299895" y="1075813"/>
                </a:lnTo>
                <a:lnTo>
                  <a:pt x="318036" y="1019060"/>
                </a:lnTo>
                <a:lnTo>
                  <a:pt x="325079" y="978376"/>
                </a:lnTo>
                <a:lnTo>
                  <a:pt x="330697" y="931827"/>
                </a:lnTo>
                <a:lnTo>
                  <a:pt x="334862" y="880733"/>
                </a:lnTo>
                <a:lnTo>
                  <a:pt x="337547" y="826409"/>
                </a:lnTo>
                <a:lnTo>
                  <a:pt x="338723" y="770175"/>
                </a:lnTo>
                <a:lnTo>
                  <a:pt x="338363" y="713347"/>
                </a:lnTo>
                <a:lnTo>
                  <a:pt x="336441" y="657244"/>
                </a:lnTo>
                <a:lnTo>
                  <a:pt x="332927" y="603184"/>
                </a:lnTo>
                <a:lnTo>
                  <a:pt x="327796" y="552484"/>
                </a:lnTo>
                <a:lnTo>
                  <a:pt x="328346" y="544024"/>
                </a:lnTo>
                <a:lnTo>
                  <a:pt x="328848" y="535452"/>
                </a:lnTo>
                <a:lnTo>
                  <a:pt x="329302" y="526775"/>
                </a:lnTo>
                <a:lnTo>
                  <a:pt x="329708" y="518011"/>
                </a:lnTo>
                <a:lnTo>
                  <a:pt x="331186" y="448212"/>
                </a:lnTo>
                <a:lnTo>
                  <a:pt x="329745" y="380762"/>
                </a:lnTo>
                <a:lnTo>
                  <a:pt x="325665" y="318723"/>
                </a:lnTo>
                <a:lnTo>
                  <a:pt x="319224" y="265166"/>
                </a:lnTo>
                <a:lnTo>
                  <a:pt x="310704" y="223163"/>
                </a:lnTo>
                <a:lnTo>
                  <a:pt x="300383" y="195784"/>
                </a:lnTo>
                <a:lnTo>
                  <a:pt x="299798" y="182288"/>
                </a:lnTo>
                <a:lnTo>
                  <a:pt x="109969" y="182288"/>
                </a:lnTo>
                <a:lnTo>
                  <a:pt x="102019" y="158415"/>
                </a:lnTo>
                <a:lnTo>
                  <a:pt x="93606" y="143230"/>
                </a:lnTo>
                <a:lnTo>
                  <a:pt x="84908" y="136955"/>
                </a:lnTo>
                <a:close/>
              </a:path>
              <a:path w="339089" h="1558925">
                <a:moveTo>
                  <a:pt x="271619" y="1323126"/>
                </a:moveTo>
                <a:lnTo>
                  <a:pt x="223929" y="1323126"/>
                </a:lnTo>
                <a:lnTo>
                  <a:pt x="229437" y="1341500"/>
                </a:lnTo>
                <a:lnTo>
                  <a:pt x="235267" y="1354907"/>
                </a:lnTo>
                <a:lnTo>
                  <a:pt x="241336" y="1363190"/>
                </a:lnTo>
                <a:lnTo>
                  <a:pt x="247557" y="1366196"/>
                </a:lnTo>
                <a:lnTo>
                  <a:pt x="259614" y="1356659"/>
                </a:lnTo>
                <a:lnTo>
                  <a:pt x="270474" y="1328583"/>
                </a:lnTo>
                <a:lnTo>
                  <a:pt x="271619" y="1323126"/>
                </a:lnTo>
                <a:close/>
              </a:path>
              <a:path w="339089" h="1558925">
                <a:moveTo>
                  <a:pt x="140884" y="45731"/>
                </a:moveTo>
                <a:lnTo>
                  <a:pt x="128658" y="69236"/>
                </a:lnTo>
                <a:lnTo>
                  <a:pt x="118043" y="115351"/>
                </a:lnTo>
                <a:lnTo>
                  <a:pt x="109969" y="182288"/>
                </a:lnTo>
                <a:lnTo>
                  <a:pt x="299798" y="182288"/>
                </a:lnTo>
                <a:lnTo>
                  <a:pt x="298663" y="156092"/>
                </a:lnTo>
                <a:lnTo>
                  <a:pt x="295901" y="119106"/>
                </a:lnTo>
                <a:lnTo>
                  <a:pt x="295824" y="118411"/>
                </a:lnTo>
                <a:lnTo>
                  <a:pt x="176155" y="118411"/>
                </a:lnTo>
                <a:lnTo>
                  <a:pt x="173927" y="105600"/>
                </a:lnTo>
                <a:lnTo>
                  <a:pt x="171560" y="93849"/>
                </a:lnTo>
                <a:lnTo>
                  <a:pt x="169064" y="83202"/>
                </a:lnTo>
                <a:lnTo>
                  <a:pt x="166449" y="73703"/>
                </a:lnTo>
                <a:lnTo>
                  <a:pt x="153791" y="46624"/>
                </a:lnTo>
                <a:lnTo>
                  <a:pt x="140884" y="45731"/>
                </a:lnTo>
                <a:close/>
              </a:path>
              <a:path w="339089" h="1558925">
                <a:moveTo>
                  <a:pt x="208899" y="0"/>
                </a:moveTo>
                <a:lnTo>
                  <a:pt x="195905" y="10703"/>
                </a:lnTo>
                <a:lnTo>
                  <a:pt x="184499" y="51205"/>
                </a:lnTo>
                <a:lnTo>
                  <a:pt x="176155" y="118411"/>
                </a:lnTo>
                <a:lnTo>
                  <a:pt x="295824" y="118411"/>
                </a:lnTo>
                <a:lnTo>
                  <a:pt x="292170" y="85617"/>
                </a:lnTo>
                <a:lnTo>
                  <a:pt x="291927" y="84081"/>
                </a:lnTo>
                <a:lnTo>
                  <a:pt x="233929" y="84081"/>
                </a:lnTo>
                <a:lnTo>
                  <a:pt x="231387" y="65468"/>
                </a:lnTo>
                <a:lnTo>
                  <a:pt x="228532" y="48847"/>
                </a:lnTo>
                <a:lnTo>
                  <a:pt x="225395" y="34370"/>
                </a:lnTo>
                <a:lnTo>
                  <a:pt x="222005" y="22190"/>
                </a:lnTo>
                <a:lnTo>
                  <a:pt x="208899" y="0"/>
                </a:lnTo>
                <a:close/>
              </a:path>
              <a:path w="339089" h="1558925">
                <a:moveTo>
                  <a:pt x="259820" y="773"/>
                </a:moveTo>
                <a:lnTo>
                  <a:pt x="245783" y="25503"/>
                </a:lnTo>
                <a:lnTo>
                  <a:pt x="233929" y="84081"/>
                </a:lnTo>
                <a:lnTo>
                  <a:pt x="291927" y="84081"/>
                </a:lnTo>
                <a:lnTo>
                  <a:pt x="287542" y="56415"/>
                </a:lnTo>
                <a:lnTo>
                  <a:pt x="274314" y="10780"/>
                </a:lnTo>
                <a:lnTo>
                  <a:pt x="259820" y="77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9" name="object 29"/>
          <p:cNvSpPr/>
          <p:nvPr/>
        </p:nvSpPr>
        <p:spPr>
          <a:xfrm>
            <a:off x="4321767" y="2345999"/>
            <a:ext cx="307746" cy="1414823"/>
          </a:xfrm>
          <a:custGeom>
            <a:avLst/>
            <a:gdLst/>
            <a:ahLst/>
            <a:cxnLst/>
            <a:rect l="l" t="t" r="r" b="b"/>
            <a:pathLst>
              <a:path w="339089" h="1558925">
                <a:moveTo>
                  <a:pt x="30829" y="513155"/>
                </a:moveTo>
                <a:lnTo>
                  <a:pt x="30457" y="446015"/>
                </a:lnTo>
                <a:lnTo>
                  <a:pt x="32172" y="381722"/>
                </a:lnTo>
                <a:lnTo>
                  <a:pt x="35793" y="321777"/>
                </a:lnTo>
                <a:lnTo>
                  <a:pt x="41137" y="267681"/>
                </a:lnTo>
                <a:lnTo>
                  <a:pt x="48023" y="220935"/>
                </a:lnTo>
                <a:lnTo>
                  <a:pt x="56267" y="183042"/>
                </a:lnTo>
                <a:lnTo>
                  <a:pt x="76106" y="139815"/>
                </a:lnTo>
                <a:lnTo>
                  <a:pt x="84908" y="136955"/>
                </a:lnTo>
                <a:lnTo>
                  <a:pt x="93606" y="143229"/>
                </a:lnTo>
                <a:lnTo>
                  <a:pt x="102019" y="158415"/>
                </a:lnTo>
                <a:lnTo>
                  <a:pt x="109970" y="182287"/>
                </a:lnTo>
                <a:lnTo>
                  <a:pt x="118043" y="115351"/>
                </a:lnTo>
                <a:lnTo>
                  <a:pt x="128658" y="69236"/>
                </a:lnTo>
                <a:lnTo>
                  <a:pt x="140884" y="45731"/>
                </a:lnTo>
                <a:lnTo>
                  <a:pt x="153791" y="46623"/>
                </a:lnTo>
                <a:lnTo>
                  <a:pt x="169064" y="83202"/>
                </a:lnTo>
                <a:lnTo>
                  <a:pt x="176155" y="118410"/>
                </a:lnTo>
                <a:lnTo>
                  <a:pt x="184498" y="51205"/>
                </a:lnTo>
                <a:lnTo>
                  <a:pt x="195905" y="10703"/>
                </a:lnTo>
                <a:lnTo>
                  <a:pt x="208899" y="0"/>
                </a:lnTo>
                <a:lnTo>
                  <a:pt x="222005" y="22191"/>
                </a:lnTo>
                <a:lnTo>
                  <a:pt x="225395" y="34370"/>
                </a:lnTo>
                <a:lnTo>
                  <a:pt x="228532" y="48846"/>
                </a:lnTo>
                <a:lnTo>
                  <a:pt x="231387" y="65468"/>
                </a:lnTo>
                <a:lnTo>
                  <a:pt x="233929" y="84081"/>
                </a:lnTo>
                <a:lnTo>
                  <a:pt x="245783" y="25503"/>
                </a:lnTo>
                <a:lnTo>
                  <a:pt x="259820" y="772"/>
                </a:lnTo>
                <a:lnTo>
                  <a:pt x="274314" y="10780"/>
                </a:lnTo>
                <a:lnTo>
                  <a:pt x="287542" y="56416"/>
                </a:lnTo>
                <a:lnTo>
                  <a:pt x="292170" y="85616"/>
                </a:lnTo>
                <a:lnTo>
                  <a:pt x="295901" y="119106"/>
                </a:lnTo>
                <a:lnTo>
                  <a:pt x="298663" y="156092"/>
                </a:lnTo>
                <a:lnTo>
                  <a:pt x="300382" y="195783"/>
                </a:lnTo>
                <a:lnTo>
                  <a:pt x="310704" y="223162"/>
                </a:lnTo>
                <a:lnTo>
                  <a:pt x="319224" y="265166"/>
                </a:lnTo>
                <a:lnTo>
                  <a:pt x="325665" y="318723"/>
                </a:lnTo>
                <a:lnTo>
                  <a:pt x="329745" y="380762"/>
                </a:lnTo>
                <a:lnTo>
                  <a:pt x="331187" y="448212"/>
                </a:lnTo>
                <a:lnTo>
                  <a:pt x="329709" y="518002"/>
                </a:lnTo>
                <a:lnTo>
                  <a:pt x="329303" y="526775"/>
                </a:lnTo>
                <a:lnTo>
                  <a:pt x="328848" y="535452"/>
                </a:lnTo>
                <a:lnTo>
                  <a:pt x="328346" y="544024"/>
                </a:lnTo>
                <a:lnTo>
                  <a:pt x="327796" y="552483"/>
                </a:lnTo>
                <a:lnTo>
                  <a:pt x="332928" y="603184"/>
                </a:lnTo>
                <a:lnTo>
                  <a:pt x="336441" y="657244"/>
                </a:lnTo>
                <a:lnTo>
                  <a:pt x="338364" y="713347"/>
                </a:lnTo>
                <a:lnTo>
                  <a:pt x="338723" y="770174"/>
                </a:lnTo>
                <a:lnTo>
                  <a:pt x="337547" y="826409"/>
                </a:lnTo>
                <a:lnTo>
                  <a:pt x="334862" y="880732"/>
                </a:lnTo>
                <a:lnTo>
                  <a:pt x="330697" y="931827"/>
                </a:lnTo>
                <a:lnTo>
                  <a:pt x="325079" y="978376"/>
                </a:lnTo>
                <a:lnTo>
                  <a:pt x="318036" y="1019060"/>
                </a:lnTo>
                <a:lnTo>
                  <a:pt x="306305" y="1061843"/>
                </a:lnTo>
                <a:lnTo>
                  <a:pt x="293226" y="1084564"/>
                </a:lnTo>
                <a:lnTo>
                  <a:pt x="291511" y="1159957"/>
                </a:lnTo>
                <a:lnTo>
                  <a:pt x="286857" y="1227547"/>
                </a:lnTo>
                <a:lnTo>
                  <a:pt x="279700" y="1284651"/>
                </a:lnTo>
                <a:lnTo>
                  <a:pt x="270474" y="1328583"/>
                </a:lnTo>
                <a:lnTo>
                  <a:pt x="247558" y="1366195"/>
                </a:lnTo>
                <a:lnTo>
                  <a:pt x="241336" y="1363189"/>
                </a:lnTo>
                <a:lnTo>
                  <a:pt x="235268" y="1354906"/>
                </a:lnTo>
                <a:lnTo>
                  <a:pt x="229437" y="1341500"/>
                </a:lnTo>
                <a:lnTo>
                  <a:pt x="223928" y="1323125"/>
                </a:lnTo>
                <a:lnTo>
                  <a:pt x="219078" y="1393562"/>
                </a:lnTo>
                <a:lnTo>
                  <a:pt x="212045" y="1453309"/>
                </a:lnTo>
                <a:lnTo>
                  <a:pt x="203225" y="1501031"/>
                </a:lnTo>
                <a:lnTo>
                  <a:pt x="181809" y="1555079"/>
                </a:lnTo>
                <a:lnTo>
                  <a:pt x="170003" y="1558740"/>
                </a:lnTo>
                <a:lnTo>
                  <a:pt x="157994" y="1545049"/>
                </a:lnTo>
                <a:lnTo>
                  <a:pt x="149533" y="1523782"/>
                </a:lnTo>
                <a:lnTo>
                  <a:pt x="141833" y="1493946"/>
                </a:lnTo>
                <a:lnTo>
                  <a:pt x="135053" y="1456292"/>
                </a:lnTo>
                <a:lnTo>
                  <a:pt x="129356" y="1411577"/>
                </a:lnTo>
                <a:lnTo>
                  <a:pt x="116651" y="1447913"/>
                </a:lnTo>
                <a:lnTo>
                  <a:pt x="103401" y="1464641"/>
                </a:lnTo>
                <a:lnTo>
                  <a:pt x="90102" y="1462542"/>
                </a:lnTo>
                <a:lnTo>
                  <a:pt x="77253" y="1442398"/>
                </a:lnTo>
                <a:lnTo>
                  <a:pt x="65353" y="1404989"/>
                </a:lnTo>
                <a:lnTo>
                  <a:pt x="54898" y="1351095"/>
                </a:lnTo>
                <a:lnTo>
                  <a:pt x="46387" y="1281499"/>
                </a:lnTo>
                <a:lnTo>
                  <a:pt x="45748" y="1274647"/>
                </a:lnTo>
                <a:lnTo>
                  <a:pt x="32234" y="1267669"/>
                </a:lnTo>
                <a:lnTo>
                  <a:pt x="20601" y="1230123"/>
                </a:lnTo>
                <a:lnTo>
                  <a:pt x="12068" y="1168033"/>
                </a:lnTo>
                <a:lnTo>
                  <a:pt x="7854" y="1087421"/>
                </a:lnTo>
                <a:lnTo>
                  <a:pt x="7797" y="1040838"/>
                </a:lnTo>
                <a:lnTo>
                  <a:pt x="9330" y="995794"/>
                </a:lnTo>
                <a:lnTo>
                  <a:pt x="12371" y="953853"/>
                </a:lnTo>
                <a:lnTo>
                  <a:pt x="16838" y="916574"/>
                </a:lnTo>
                <a:lnTo>
                  <a:pt x="9646" y="881138"/>
                </a:lnTo>
                <a:lnTo>
                  <a:pt x="4365" y="836574"/>
                </a:lnTo>
                <a:lnTo>
                  <a:pt x="1111" y="785681"/>
                </a:lnTo>
                <a:lnTo>
                  <a:pt x="0" y="731257"/>
                </a:lnTo>
                <a:lnTo>
                  <a:pt x="1147" y="676100"/>
                </a:lnTo>
                <a:lnTo>
                  <a:pt x="4670" y="623010"/>
                </a:lnTo>
                <a:lnTo>
                  <a:pt x="9507" y="582703"/>
                </a:lnTo>
                <a:lnTo>
                  <a:pt x="22721" y="529080"/>
                </a:lnTo>
                <a:lnTo>
                  <a:pt x="30544" y="518011"/>
                </a:lnTo>
                <a:lnTo>
                  <a:pt x="30829" y="513155"/>
                </a:lnTo>
                <a:close/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0" name="object 30"/>
          <p:cNvSpPr/>
          <p:nvPr/>
        </p:nvSpPr>
        <p:spPr>
          <a:xfrm>
            <a:off x="4337379" y="3172338"/>
            <a:ext cx="18442" cy="26509"/>
          </a:xfrm>
          <a:custGeom>
            <a:avLst/>
            <a:gdLst/>
            <a:ahLst/>
            <a:cxnLst/>
            <a:rect l="l" t="t" r="r" b="b"/>
            <a:pathLst>
              <a:path w="20320" h="29210">
                <a:moveTo>
                  <a:pt x="19838" y="28763"/>
                </a:moveTo>
                <a:lnTo>
                  <a:pt x="14660" y="28815"/>
                </a:lnTo>
                <a:lnTo>
                  <a:pt x="9570" y="23954"/>
                </a:lnTo>
                <a:lnTo>
                  <a:pt x="4654" y="14307"/>
                </a:lnTo>
                <a:lnTo>
                  <a:pt x="0" y="0"/>
                </a:lnTo>
              </a:path>
            </a:pathLst>
          </a:custGeom>
          <a:ln w="12702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1" name="object 31"/>
          <p:cNvSpPr/>
          <p:nvPr/>
        </p:nvSpPr>
        <p:spPr>
          <a:xfrm>
            <a:off x="4363392" y="3484119"/>
            <a:ext cx="8068" cy="12679"/>
          </a:xfrm>
          <a:custGeom>
            <a:avLst/>
            <a:gdLst/>
            <a:ahLst/>
            <a:cxnLst/>
            <a:rect l="l" t="t" r="r" b="b"/>
            <a:pathLst>
              <a:path w="8889" h="13970">
                <a:moveTo>
                  <a:pt x="8679" y="0"/>
                </a:moveTo>
                <a:lnTo>
                  <a:pt x="5895" y="6951"/>
                </a:lnTo>
                <a:lnTo>
                  <a:pt x="2977" y="11580"/>
                </a:lnTo>
                <a:lnTo>
                  <a:pt x="0" y="13766"/>
                </a:lnTo>
              </a:path>
            </a:pathLst>
          </a:custGeom>
          <a:ln w="12702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2" name="object 32"/>
          <p:cNvSpPr/>
          <p:nvPr/>
        </p:nvSpPr>
        <p:spPr>
          <a:xfrm>
            <a:off x="4434403" y="3564399"/>
            <a:ext cx="5187" cy="57054"/>
          </a:xfrm>
          <a:custGeom>
            <a:avLst/>
            <a:gdLst/>
            <a:ahLst/>
            <a:cxnLst/>
            <a:rect l="l" t="t" r="r" b="b"/>
            <a:pathLst>
              <a:path w="5714" h="62864">
                <a:moveTo>
                  <a:pt x="5229" y="62795"/>
                </a:moveTo>
                <a:lnTo>
                  <a:pt x="3723" y="47773"/>
                </a:lnTo>
                <a:lnTo>
                  <a:pt x="2348" y="32277"/>
                </a:lnTo>
                <a:lnTo>
                  <a:pt x="1105" y="16341"/>
                </a:lnTo>
                <a:lnTo>
                  <a:pt x="0" y="0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3" name="object 33"/>
          <p:cNvSpPr/>
          <p:nvPr/>
        </p:nvSpPr>
        <p:spPr>
          <a:xfrm>
            <a:off x="4525028" y="3479272"/>
            <a:ext cx="2305" cy="62817"/>
          </a:xfrm>
          <a:custGeom>
            <a:avLst/>
            <a:gdLst/>
            <a:ahLst/>
            <a:cxnLst/>
            <a:rect l="l" t="t" r="r" b="b"/>
            <a:pathLst>
              <a:path w="2539" h="69214">
                <a:moveTo>
                  <a:pt x="2088" y="0"/>
                </a:moveTo>
                <a:lnTo>
                  <a:pt x="1784" y="17468"/>
                </a:lnTo>
                <a:lnTo>
                  <a:pt x="1333" y="34799"/>
                </a:lnTo>
                <a:lnTo>
                  <a:pt x="738" y="51956"/>
                </a:lnTo>
                <a:lnTo>
                  <a:pt x="0" y="68904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4" name="object 34"/>
          <p:cNvSpPr/>
          <p:nvPr/>
        </p:nvSpPr>
        <p:spPr>
          <a:xfrm>
            <a:off x="4564609" y="3092878"/>
            <a:ext cx="23627" cy="233979"/>
          </a:xfrm>
          <a:custGeom>
            <a:avLst/>
            <a:gdLst/>
            <a:ahLst/>
            <a:cxnLst/>
            <a:rect l="l" t="t" r="r" b="b"/>
            <a:pathLst>
              <a:path w="26035" h="257810">
                <a:moveTo>
                  <a:pt x="0" y="0"/>
                </a:moveTo>
                <a:lnTo>
                  <a:pt x="8689" y="34679"/>
                </a:lnTo>
                <a:lnTo>
                  <a:pt x="15785" y="79836"/>
                </a:lnTo>
                <a:lnTo>
                  <a:pt x="21082" y="133406"/>
                </a:lnTo>
                <a:lnTo>
                  <a:pt x="24376" y="193323"/>
                </a:lnTo>
                <a:lnTo>
                  <a:pt x="25464" y="257522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5" name="object 35"/>
          <p:cNvSpPr/>
          <p:nvPr/>
        </p:nvSpPr>
        <p:spPr>
          <a:xfrm>
            <a:off x="4608828" y="2843951"/>
            <a:ext cx="10373" cy="88174"/>
          </a:xfrm>
          <a:custGeom>
            <a:avLst/>
            <a:gdLst/>
            <a:ahLst/>
            <a:cxnLst/>
            <a:rect l="l" t="t" r="r" b="b"/>
            <a:pathLst>
              <a:path w="11429" h="97155">
                <a:moveTo>
                  <a:pt x="11338" y="0"/>
                </a:moveTo>
                <a:lnTo>
                  <a:pt x="9185" y="27115"/>
                </a:lnTo>
                <a:lnTo>
                  <a:pt x="6559" y="52409"/>
                </a:lnTo>
                <a:lnTo>
                  <a:pt x="3487" y="75640"/>
                </a:lnTo>
                <a:lnTo>
                  <a:pt x="0" y="96564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6" name="object 36"/>
          <p:cNvSpPr/>
          <p:nvPr/>
        </p:nvSpPr>
        <p:spPr>
          <a:xfrm>
            <a:off x="4594427" y="2518772"/>
            <a:ext cx="576" cy="41494"/>
          </a:xfrm>
          <a:custGeom>
            <a:avLst/>
            <a:gdLst/>
            <a:ahLst/>
            <a:cxnLst/>
            <a:rect l="l" t="t" r="r" b="b"/>
            <a:pathLst>
              <a:path w="635" h="45719">
                <a:moveTo>
                  <a:pt x="0" y="0"/>
                </a:moveTo>
                <a:lnTo>
                  <a:pt x="281" y="11323"/>
                </a:lnTo>
                <a:lnTo>
                  <a:pt x="474" y="22712"/>
                </a:lnTo>
                <a:lnTo>
                  <a:pt x="580" y="34145"/>
                </a:lnTo>
                <a:lnTo>
                  <a:pt x="598" y="45604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7" name="object 37"/>
          <p:cNvSpPr/>
          <p:nvPr/>
        </p:nvSpPr>
        <p:spPr>
          <a:xfrm>
            <a:off x="4528707" y="2417709"/>
            <a:ext cx="5763" cy="53019"/>
          </a:xfrm>
          <a:custGeom>
            <a:avLst/>
            <a:gdLst/>
            <a:ahLst/>
            <a:cxnLst/>
            <a:rect l="l" t="t" r="r" b="b"/>
            <a:pathLst>
              <a:path w="6350" h="58419">
                <a:moveTo>
                  <a:pt x="0" y="58160"/>
                </a:moveTo>
                <a:lnTo>
                  <a:pt x="1196" y="42661"/>
                </a:lnTo>
                <a:lnTo>
                  <a:pt x="2567" y="27764"/>
                </a:lnTo>
                <a:lnTo>
                  <a:pt x="4106" y="13524"/>
                </a:lnTo>
                <a:lnTo>
                  <a:pt x="5808" y="0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8" name="object 38"/>
          <p:cNvSpPr/>
          <p:nvPr/>
        </p:nvSpPr>
        <p:spPr>
          <a:xfrm>
            <a:off x="4479401" y="2450127"/>
            <a:ext cx="2882" cy="45528"/>
          </a:xfrm>
          <a:custGeom>
            <a:avLst/>
            <a:gdLst/>
            <a:ahLst/>
            <a:cxnLst/>
            <a:rect l="l" t="t" r="r" b="b"/>
            <a:pathLst>
              <a:path w="3175" h="50164">
                <a:moveTo>
                  <a:pt x="0" y="50158"/>
                </a:moveTo>
                <a:lnTo>
                  <a:pt x="515" y="37225"/>
                </a:lnTo>
                <a:lnTo>
                  <a:pt x="1158" y="24530"/>
                </a:lnTo>
                <a:lnTo>
                  <a:pt x="1924" y="12109"/>
                </a:lnTo>
                <a:lnTo>
                  <a:pt x="2813" y="0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9" name="object 39"/>
          <p:cNvSpPr/>
          <p:nvPr/>
        </p:nvSpPr>
        <p:spPr>
          <a:xfrm>
            <a:off x="4421536" y="2511109"/>
            <a:ext cx="9797" cy="44375"/>
          </a:xfrm>
          <a:custGeom>
            <a:avLst/>
            <a:gdLst/>
            <a:ahLst/>
            <a:cxnLst/>
            <a:rect l="l" t="t" r="r" b="b"/>
            <a:pathLst>
              <a:path w="10795" h="48894">
                <a:moveTo>
                  <a:pt x="0" y="0"/>
                </a:moveTo>
                <a:lnTo>
                  <a:pt x="2718" y="10694"/>
                </a:lnTo>
                <a:lnTo>
                  <a:pt x="5325" y="22392"/>
                </a:lnTo>
                <a:lnTo>
                  <a:pt x="7815" y="35059"/>
                </a:lnTo>
                <a:lnTo>
                  <a:pt x="10180" y="48662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0" name="object 40"/>
          <p:cNvSpPr/>
          <p:nvPr/>
        </p:nvSpPr>
        <p:spPr>
          <a:xfrm>
            <a:off x="4349748" y="2811732"/>
            <a:ext cx="1729" cy="46681"/>
          </a:xfrm>
          <a:custGeom>
            <a:avLst/>
            <a:gdLst/>
            <a:ahLst/>
            <a:cxnLst/>
            <a:rect l="l" t="t" r="r" b="b"/>
            <a:pathLst>
              <a:path w="1904" h="51435">
                <a:moveTo>
                  <a:pt x="1776" y="51198"/>
                </a:moveTo>
                <a:lnTo>
                  <a:pt x="1211" y="38571"/>
                </a:lnTo>
                <a:lnTo>
                  <a:pt x="726" y="25819"/>
                </a:lnTo>
                <a:lnTo>
                  <a:pt x="322" y="12957"/>
                </a:lnTo>
                <a:lnTo>
                  <a:pt x="0" y="0"/>
                </a:lnTo>
              </a:path>
            </a:pathLst>
          </a:custGeom>
          <a:ln w="12703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1" name="object 41"/>
          <p:cNvSpPr/>
          <p:nvPr/>
        </p:nvSpPr>
        <p:spPr>
          <a:xfrm>
            <a:off x="4785683" y="1860490"/>
            <a:ext cx="2675228" cy="28915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2" name="object 42"/>
          <p:cNvSpPr/>
          <p:nvPr/>
        </p:nvSpPr>
        <p:spPr>
          <a:xfrm>
            <a:off x="4785683" y="1860491"/>
            <a:ext cx="2675773" cy="2891886"/>
          </a:xfrm>
          <a:custGeom>
            <a:avLst/>
            <a:gdLst/>
            <a:ahLst/>
            <a:cxnLst/>
            <a:rect l="l" t="t" r="r" b="b"/>
            <a:pathLst>
              <a:path w="2948304" h="3186429">
                <a:moveTo>
                  <a:pt x="0" y="306977"/>
                </a:moveTo>
                <a:lnTo>
                  <a:pt x="3329" y="261614"/>
                </a:lnTo>
                <a:lnTo>
                  <a:pt x="13000" y="218318"/>
                </a:lnTo>
                <a:lnTo>
                  <a:pt x="28539" y="177563"/>
                </a:lnTo>
                <a:lnTo>
                  <a:pt x="49469" y="139825"/>
                </a:lnTo>
                <a:lnTo>
                  <a:pt x="75316" y="105577"/>
                </a:lnTo>
                <a:lnTo>
                  <a:pt x="105606" y="75296"/>
                </a:lnTo>
                <a:lnTo>
                  <a:pt x="139863" y="49455"/>
                </a:lnTo>
                <a:lnTo>
                  <a:pt x="177611" y="28531"/>
                </a:lnTo>
                <a:lnTo>
                  <a:pt x="218377" y="12997"/>
                </a:lnTo>
                <a:lnTo>
                  <a:pt x="261685" y="3328"/>
                </a:lnTo>
                <a:lnTo>
                  <a:pt x="307061" y="0"/>
                </a:lnTo>
                <a:lnTo>
                  <a:pt x="2640645" y="0"/>
                </a:lnTo>
                <a:lnTo>
                  <a:pt x="2686020" y="3328"/>
                </a:lnTo>
                <a:lnTo>
                  <a:pt x="2729328" y="12997"/>
                </a:lnTo>
                <a:lnTo>
                  <a:pt x="2770094" y="28531"/>
                </a:lnTo>
                <a:lnTo>
                  <a:pt x="2807843" y="49455"/>
                </a:lnTo>
                <a:lnTo>
                  <a:pt x="2842100" y="75296"/>
                </a:lnTo>
                <a:lnTo>
                  <a:pt x="2872389" y="105577"/>
                </a:lnTo>
                <a:lnTo>
                  <a:pt x="2898237" y="139825"/>
                </a:lnTo>
                <a:lnTo>
                  <a:pt x="2919167" y="177563"/>
                </a:lnTo>
                <a:lnTo>
                  <a:pt x="2934705" y="218318"/>
                </a:lnTo>
                <a:lnTo>
                  <a:pt x="2944377" y="261614"/>
                </a:lnTo>
                <a:lnTo>
                  <a:pt x="2947706" y="306977"/>
                </a:lnTo>
                <a:lnTo>
                  <a:pt x="2947706" y="2879068"/>
                </a:lnTo>
                <a:lnTo>
                  <a:pt x="2944377" y="2924431"/>
                </a:lnTo>
                <a:lnTo>
                  <a:pt x="2934705" y="2967727"/>
                </a:lnTo>
                <a:lnTo>
                  <a:pt x="2919167" y="3008482"/>
                </a:lnTo>
                <a:lnTo>
                  <a:pt x="2898237" y="3046220"/>
                </a:lnTo>
                <a:lnTo>
                  <a:pt x="2872389" y="3080468"/>
                </a:lnTo>
                <a:lnTo>
                  <a:pt x="2842100" y="3110749"/>
                </a:lnTo>
                <a:lnTo>
                  <a:pt x="2807843" y="3136590"/>
                </a:lnTo>
                <a:lnTo>
                  <a:pt x="2770094" y="3157514"/>
                </a:lnTo>
                <a:lnTo>
                  <a:pt x="2729328" y="3173048"/>
                </a:lnTo>
                <a:lnTo>
                  <a:pt x="2686020" y="3182717"/>
                </a:lnTo>
                <a:lnTo>
                  <a:pt x="2640645" y="3186046"/>
                </a:lnTo>
                <a:lnTo>
                  <a:pt x="307061" y="3186046"/>
                </a:lnTo>
                <a:lnTo>
                  <a:pt x="261685" y="3182717"/>
                </a:lnTo>
                <a:lnTo>
                  <a:pt x="218377" y="3173048"/>
                </a:lnTo>
                <a:lnTo>
                  <a:pt x="177611" y="3157514"/>
                </a:lnTo>
                <a:lnTo>
                  <a:pt x="139863" y="3136590"/>
                </a:lnTo>
                <a:lnTo>
                  <a:pt x="105606" y="3110749"/>
                </a:lnTo>
                <a:lnTo>
                  <a:pt x="75316" y="3080468"/>
                </a:lnTo>
                <a:lnTo>
                  <a:pt x="49469" y="3046220"/>
                </a:lnTo>
                <a:lnTo>
                  <a:pt x="28539" y="3008482"/>
                </a:lnTo>
                <a:lnTo>
                  <a:pt x="13000" y="2967727"/>
                </a:lnTo>
                <a:lnTo>
                  <a:pt x="3329" y="2924431"/>
                </a:lnTo>
                <a:lnTo>
                  <a:pt x="0" y="2879068"/>
                </a:lnTo>
                <a:lnTo>
                  <a:pt x="0" y="306977"/>
                </a:lnTo>
                <a:close/>
              </a:path>
            </a:pathLst>
          </a:custGeom>
          <a:ln w="13525">
            <a:solidFill>
              <a:srgbClr val="7074A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3" name="object 43"/>
          <p:cNvSpPr txBox="1"/>
          <p:nvPr/>
        </p:nvSpPr>
        <p:spPr>
          <a:xfrm>
            <a:off x="5729567" y="1956249"/>
            <a:ext cx="776279" cy="201316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1527">
              <a:spcBef>
                <a:spcPts val="100"/>
              </a:spcBef>
            </a:pPr>
            <a:r>
              <a:rPr sz="1225" b="1" spc="-9" dirty="0">
                <a:solidFill>
                  <a:srgbClr val="636466"/>
                </a:solidFill>
                <a:latin typeface="Calibri"/>
                <a:cs typeface="Calibri"/>
              </a:rPr>
              <a:t>IoT</a:t>
            </a:r>
            <a:r>
              <a:rPr sz="1225" b="1" spc="-77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1225" b="1" spc="-9" dirty="0">
                <a:solidFill>
                  <a:srgbClr val="636466"/>
                </a:solidFill>
                <a:latin typeface="Calibri"/>
                <a:cs typeface="Calibri"/>
              </a:rPr>
              <a:t>Services</a:t>
            </a:r>
            <a:endParaRPr sz="1225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568764" y="2082278"/>
            <a:ext cx="940527" cy="141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5" name="object 45"/>
          <p:cNvSpPr/>
          <p:nvPr/>
        </p:nvSpPr>
        <p:spPr>
          <a:xfrm>
            <a:off x="1568764" y="2082279"/>
            <a:ext cx="940525" cy="1417128"/>
          </a:xfrm>
          <a:custGeom>
            <a:avLst/>
            <a:gdLst/>
            <a:ahLst/>
            <a:cxnLst/>
            <a:rect l="l" t="t" r="r" b="b"/>
            <a:pathLst>
              <a:path w="1036319" h="1561464">
                <a:moveTo>
                  <a:pt x="0" y="107923"/>
                </a:moveTo>
                <a:lnTo>
                  <a:pt x="8483" y="65915"/>
                </a:lnTo>
                <a:lnTo>
                  <a:pt x="31618" y="31610"/>
                </a:lnTo>
                <a:lnTo>
                  <a:pt x="65932" y="8481"/>
                </a:lnTo>
                <a:lnTo>
                  <a:pt x="107953" y="0"/>
                </a:lnTo>
                <a:lnTo>
                  <a:pt x="928367" y="0"/>
                </a:lnTo>
                <a:lnTo>
                  <a:pt x="970387" y="8481"/>
                </a:lnTo>
                <a:lnTo>
                  <a:pt x="1004701" y="31610"/>
                </a:lnTo>
                <a:lnTo>
                  <a:pt x="1027837" y="65915"/>
                </a:lnTo>
                <a:lnTo>
                  <a:pt x="1036320" y="107923"/>
                </a:lnTo>
                <a:lnTo>
                  <a:pt x="1036320" y="1453359"/>
                </a:lnTo>
                <a:lnTo>
                  <a:pt x="1027837" y="1495368"/>
                </a:lnTo>
                <a:lnTo>
                  <a:pt x="1004701" y="1529673"/>
                </a:lnTo>
                <a:lnTo>
                  <a:pt x="970387" y="1552802"/>
                </a:lnTo>
                <a:lnTo>
                  <a:pt x="928367" y="1561283"/>
                </a:lnTo>
                <a:lnTo>
                  <a:pt x="107953" y="1561283"/>
                </a:lnTo>
                <a:lnTo>
                  <a:pt x="65932" y="1552802"/>
                </a:lnTo>
                <a:lnTo>
                  <a:pt x="31618" y="1529673"/>
                </a:lnTo>
                <a:lnTo>
                  <a:pt x="8483" y="1495368"/>
                </a:lnTo>
                <a:lnTo>
                  <a:pt x="0" y="1453359"/>
                </a:lnTo>
                <a:lnTo>
                  <a:pt x="0" y="107923"/>
                </a:lnTo>
                <a:close/>
              </a:path>
            </a:pathLst>
          </a:custGeom>
          <a:ln w="13525">
            <a:solidFill>
              <a:srgbClr val="7074A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6" name="object 46"/>
          <p:cNvSpPr txBox="1"/>
          <p:nvPr/>
        </p:nvSpPr>
        <p:spPr>
          <a:xfrm>
            <a:off x="1969764" y="2125078"/>
            <a:ext cx="450669" cy="405670"/>
          </a:xfrm>
          <a:prstGeom prst="rect">
            <a:avLst/>
          </a:prstGeom>
        </p:spPr>
        <p:txBody>
          <a:bodyPr vert="horz" wrap="square" lIns="0" tIns="20747" rIns="0" bIns="0" rtlCol="0">
            <a:spAutoFit/>
          </a:bodyPr>
          <a:lstStyle/>
          <a:p>
            <a:pPr marL="11527" marR="4611" indent="225920">
              <a:lnSpc>
                <a:spcPts val="1452"/>
              </a:lnSpc>
              <a:spcBef>
                <a:spcPts val="163"/>
              </a:spcBef>
            </a:pPr>
            <a:r>
              <a:rPr sz="1225" b="1" spc="-14" dirty="0">
                <a:solidFill>
                  <a:srgbClr val="636466"/>
                </a:solidFill>
                <a:latin typeface="Calibri"/>
                <a:cs typeface="Calibri"/>
              </a:rPr>
              <a:t>I</a:t>
            </a:r>
            <a:r>
              <a:rPr sz="1225" b="1" spc="-18" dirty="0">
                <a:solidFill>
                  <a:srgbClr val="636466"/>
                </a:solidFill>
                <a:latin typeface="Calibri"/>
                <a:cs typeface="Calibri"/>
              </a:rPr>
              <a:t>o</a:t>
            </a:r>
            <a:r>
              <a:rPr sz="1225" b="1" dirty="0">
                <a:solidFill>
                  <a:srgbClr val="636466"/>
                </a:solidFill>
                <a:latin typeface="Calibri"/>
                <a:cs typeface="Calibri"/>
              </a:rPr>
              <a:t>T  </a:t>
            </a:r>
            <a:r>
              <a:rPr sz="1225" b="1" spc="-18" dirty="0">
                <a:solidFill>
                  <a:srgbClr val="636466"/>
                </a:solidFill>
                <a:latin typeface="Calibri"/>
                <a:cs typeface="Calibri"/>
              </a:rPr>
              <a:t>De</a:t>
            </a:r>
            <a:r>
              <a:rPr sz="1225" b="1" spc="-14" dirty="0">
                <a:solidFill>
                  <a:srgbClr val="636466"/>
                </a:solidFill>
                <a:latin typeface="Calibri"/>
                <a:cs typeface="Calibri"/>
              </a:rPr>
              <a:t>v</a:t>
            </a:r>
            <a:r>
              <a:rPr sz="1225" b="1" spc="-27" dirty="0">
                <a:solidFill>
                  <a:srgbClr val="636466"/>
                </a:solidFill>
                <a:latin typeface="Calibri"/>
                <a:cs typeface="Calibri"/>
              </a:rPr>
              <a:t>i</a:t>
            </a:r>
            <a:r>
              <a:rPr sz="1225" b="1" spc="5" dirty="0">
                <a:solidFill>
                  <a:srgbClr val="636466"/>
                </a:solidFill>
                <a:latin typeface="Calibri"/>
                <a:cs typeface="Calibri"/>
              </a:rPr>
              <a:t>c</a:t>
            </a:r>
            <a:r>
              <a:rPr sz="1225" b="1" spc="9" dirty="0">
                <a:solidFill>
                  <a:srgbClr val="636466"/>
                </a:solidFill>
                <a:latin typeface="Calibri"/>
                <a:cs typeface="Calibri"/>
              </a:rPr>
              <a:t>e</a:t>
            </a:r>
            <a:endParaRPr sz="1225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675348" y="2150988"/>
            <a:ext cx="240894" cy="405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8" name="object 48"/>
          <p:cNvSpPr/>
          <p:nvPr/>
        </p:nvSpPr>
        <p:spPr>
          <a:xfrm>
            <a:off x="1697317" y="2660916"/>
            <a:ext cx="688682" cy="228216"/>
          </a:xfrm>
          <a:custGeom>
            <a:avLst/>
            <a:gdLst/>
            <a:ahLst/>
            <a:cxnLst/>
            <a:rect l="l" t="t" r="r" b="b"/>
            <a:pathLst>
              <a:path w="758825" h="251460">
                <a:moveTo>
                  <a:pt x="732436" y="0"/>
                </a:moveTo>
                <a:lnTo>
                  <a:pt x="26200" y="0"/>
                </a:lnTo>
                <a:lnTo>
                  <a:pt x="16002" y="2058"/>
                </a:lnTo>
                <a:lnTo>
                  <a:pt x="7673" y="7671"/>
                </a:lnTo>
                <a:lnTo>
                  <a:pt x="2058" y="15997"/>
                </a:lnTo>
                <a:lnTo>
                  <a:pt x="0" y="26193"/>
                </a:lnTo>
                <a:lnTo>
                  <a:pt x="0" y="225256"/>
                </a:lnTo>
                <a:lnTo>
                  <a:pt x="2058" y="235451"/>
                </a:lnTo>
                <a:lnTo>
                  <a:pt x="7673" y="243777"/>
                </a:lnTo>
                <a:lnTo>
                  <a:pt x="16002" y="249391"/>
                </a:lnTo>
                <a:lnTo>
                  <a:pt x="26200" y="251449"/>
                </a:lnTo>
                <a:lnTo>
                  <a:pt x="732436" y="251449"/>
                </a:lnTo>
                <a:lnTo>
                  <a:pt x="742634" y="249391"/>
                </a:lnTo>
                <a:lnTo>
                  <a:pt x="750963" y="243777"/>
                </a:lnTo>
                <a:lnTo>
                  <a:pt x="756578" y="235451"/>
                </a:lnTo>
                <a:lnTo>
                  <a:pt x="758637" y="225256"/>
                </a:lnTo>
                <a:lnTo>
                  <a:pt x="758637" y="26193"/>
                </a:lnTo>
                <a:lnTo>
                  <a:pt x="756578" y="15997"/>
                </a:lnTo>
                <a:lnTo>
                  <a:pt x="750963" y="7671"/>
                </a:lnTo>
                <a:lnTo>
                  <a:pt x="742634" y="2058"/>
                </a:lnTo>
                <a:lnTo>
                  <a:pt x="732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9" name="object 49"/>
          <p:cNvSpPr/>
          <p:nvPr/>
        </p:nvSpPr>
        <p:spPr>
          <a:xfrm>
            <a:off x="1697317" y="2660916"/>
            <a:ext cx="688682" cy="228216"/>
          </a:xfrm>
          <a:custGeom>
            <a:avLst/>
            <a:gdLst/>
            <a:ahLst/>
            <a:cxnLst/>
            <a:rect l="l" t="t" r="r" b="b"/>
            <a:pathLst>
              <a:path w="758825" h="251460">
                <a:moveTo>
                  <a:pt x="0" y="26193"/>
                </a:moveTo>
                <a:lnTo>
                  <a:pt x="2058" y="15997"/>
                </a:lnTo>
                <a:lnTo>
                  <a:pt x="7673" y="7671"/>
                </a:lnTo>
                <a:lnTo>
                  <a:pt x="16002" y="2058"/>
                </a:lnTo>
                <a:lnTo>
                  <a:pt x="26200" y="0"/>
                </a:lnTo>
                <a:lnTo>
                  <a:pt x="732436" y="0"/>
                </a:lnTo>
                <a:lnTo>
                  <a:pt x="742634" y="2058"/>
                </a:lnTo>
                <a:lnTo>
                  <a:pt x="750963" y="7671"/>
                </a:lnTo>
                <a:lnTo>
                  <a:pt x="756578" y="15997"/>
                </a:lnTo>
                <a:lnTo>
                  <a:pt x="758637" y="26193"/>
                </a:lnTo>
                <a:lnTo>
                  <a:pt x="758637" y="225255"/>
                </a:lnTo>
                <a:lnTo>
                  <a:pt x="756578" y="235451"/>
                </a:lnTo>
                <a:lnTo>
                  <a:pt x="750963" y="243776"/>
                </a:lnTo>
                <a:lnTo>
                  <a:pt x="742634" y="249390"/>
                </a:lnTo>
                <a:lnTo>
                  <a:pt x="732436" y="251448"/>
                </a:lnTo>
                <a:lnTo>
                  <a:pt x="26200" y="251448"/>
                </a:lnTo>
                <a:lnTo>
                  <a:pt x="16002" y="249390"/>
                </a:lnTo>
                <a:lnTo>
                  <a:pt x="7673" y="243776"/>
                </a:lnTo>
                <a:lnTo>
                  <a:pt x="2058" y="235451"/>
                </a:lnTo>
                <a:lnTo>
                  <a:pt x="0" y="225255"/>
                </a:lnTo>
                <a:lnTo>
                  <a:pt x="0" y="26193"/>
                </a:lnTo>
                <a:close/>
              </a:path>
            </a:pathLst>
          </a:custGeom>
          <a:ln w="13523">
            <a:solidFill>
              <a:srgbClr val="7074A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0" name="object 50"/>
          <p:cNvSpPr txBox="1"/>
          <p:nvPr/>
        </p:nvSpPr>
        <p:spPr>
          <a:xfrm>
            <a:off x="1849702" y="2686173"/>
            <a:ext cx="82988" cy="160609"/>
          </a:xfrm>
          <a:prstGeom prst="rect">
            <a:avLst/>
          </a:prstGeom>
        </p:spPr>
        <p:txBody>
          <a:bodyPr vert="horz" wrap="square" lIns="0" tIns="13831" rIns="0" bIns="0" rtlCol="0">
            <a:spAutoFit/>
          </a:bodyPr>
          <a:lstStyle/>
          <a:p>
            <a:pPr marL="11527">
              <a:spcBef>
                <a:spcPts val="109"/>
              </a:spcBef>
            </a:pPr>
            <a:r>
              <a:rPr sz="953" b="1" spc="9" dirty="0">
                <a:solidFill>
                  <a:srgbClr val="636466"/>
                </a:solidFill>
                <a:latin typeface="Calibri"/>
                <a:cs typeface="Calibri"/>
              </a:rPr>
              <a:t>S</a:t>
            </a:r>
            <a:endParaRPr sz="953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921034" y="2703601"/>
            <a:ext cx="29679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6"/>
              </a:lnSpc>
            </a:pPr>
            <a:r>
              <a:rPr sz="953" b="1" spc="18" dirty="0">
                <a:solidFill>
                  <a:srgbClr val="636466"/>
                </a:solidFill>
                <a:latin typeface="Calibri"/>
                <a:cs typeface="Calibri"/>
              </a:rPr>
              <a:t>en</a:t>
            </a:r>
            <a:r>
              <a:rPr sz="953" b="1" spc="14" dirty="0">
                <a:solidFill>
                  <a:srgbClr val="636466"/>
                </a:solidFill>
                <a:latin typeface="Calibri"/>
                <a:cs typeface="Calibri"/>
              </a:rPr>
              <a:t>s</a:t>
            </a:r>
            <a:r>
              <a:rPr sz="953" b="1" spc="18" dirty="0">
                <a:solidFill>
                  <a:srgbClr val="636466"/>
                </a:solidFill>
                <a:latin typeface="Calibri"/>
                <a:cs typeface="Calibri"/>
              </a:rPr>
              <a:t>o</a:t>
            </a:r>
            <a:r>
              <a:rPr sz="953" b="1" spc="5" dirty="0">
                <a:solidFill>
                  <a:srgbClr val="636466"/>
                </a:solidFill>
                <a:latin typeface="Calibri"/>
                <a:cs typeface="Calibri"/>
              </a:rPr>
              <a:t>r</a:t>
            </a:r>
            <a:endParaRPr sz="953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697317" y="3154923"/>
            <a:ext cx="682342" cy="244929"/>
          </a:xfrm>
          <a:custGeom>
            <a:avLst/>
            <a:gdLst/>
            <a:ahLst/>
            <a:cxnLst/>
            <a:rect l="l" t="t" r="r" b="b"/>
            <a:pathLst>
              <a:path w="751840" h="269875">
                <a:moveTo>
                  <a:pt x="723610" y="0"/>
                </a:moveTo>
                <a:lnTo>
                  <a:pt x="28062" y="0"/>
                </a:lnTo>
                <a:lnTo>
                  <a:pt x="17139" y="2204"/>
                </a:lnTo>
                <a:lnTo>
                  <a:pt x="8219" y="8217"/>
                </a:lnTo>
                <a:lnTo>
                  <a:pt x="2205" y="17134"/>
                </a:lnTo>
                <a:lnTo>
                  <a:pt x="0" y="28055"/>
                </a:lnTo>
                <a:lnTo>
                  <a:pt x="0" y="241268"/>
                </a:lnTo>
                <a:lnTo>
                  <a:pt x="2205" y="252188"/>
                </a:lnTo>
                <a:lnTo>
                  <a:pt x="8219" y="261106"/>
                </a:lnTo>
                <a:lnTo>
                  <a:pt x="17139" y="267119"/>
                </a:lnTo>
                <a:lnTo>
                  <a:pt x="28062" y="269323"/>
                </a:lnTo>
                <a:lnTo>
                  <a:pt x="723610" y="269323"/>
                </a:lnTo>
                <a:lnTo>
                  <a:pt x="734534" y="267119"/>
                </a:lnTo>
                <a:lnTo>
                  <a:pt x="743454" y="261106"/>
                </a:lnTo>
                <a:lnTo>
                  <a:pt x="749468" y="252188"/>
                </a:lnTo>
                <a:lnTo>
                  <a:pt x="751673" y="241268"/>
                </a:lnTo>
                <a:lnTo>
                  <a:pt x="751673" y="28055"/>
                </a:lnTo>
                <a:lnTo>
                  <a:pt x="749468" y="17134"/>
                </a:lnTo>
                <a:lnTo>
                  <a:pt x="743454" y="8217"/>
                </a:lnTo>
                <a:lnTo>
                  <a:pt x="734534" y="2204"/>
                </a:lnTo>
                <a:lnTo>
                  <a:pt x="7236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3" name="object 53"/>
          <p:cNvSpPr/>
          <p:nvPr/>
        </p:nvSpPr>
        <p:spPr>
          <a:xfrm>
            <a:off x="1697317" y="3154923"/>
            <a:ext cx="682342" cy="244929"/>
          </a:xfrm>
          <a:custGeom>
            <a:avLst/>
            <a:gdLst/>
            <a:ahLst/>
            <a:cxnLst/>
            <a:rect l="l" t="t" r="r" b="b"/>
            <a:pathLst>
              <a:path w="751840" h="269875">
                <a:moveTo>
                  <a:pt x="0" y="28055"/>
                </a:moveTo>
                <a:lnTo>
                  <a:pt x="2205" y="17134"/>
                </a:lnTo>
                <a:lnTo>
                  <a:pt x="8219" y="8217"/>
                </a:lnTo>
                <a:lnTo>
                  <a:pt x="17139" y="2204"/>
                </a:lnTo>
                <a:lnTo>
                  <a:pt x="28062" y="0"/>
                </a:lnTo>
                <a:lnTo>
                  <a:pt x="723610" y="0"/>
                </a:lnTo>
                <a:lnTo>
                  <a:pt x="734534" y="2204"/>
                </a:lnTo>
                <a:lnTo>
                  <a:pt x="743454" y="8217"/>
                </a:lnTo>
                <a:lnTo>
                  <a:pt x="749468" y="17134"/>
                </a:lnTo>
                <a:lnTo>
                  <a:pt x="751673" y="28055"/>
                </a:lnTo>
                <a:lnTo>
                  <a:pt x="751673" y="241268"/>
                </a:lnTo>
                <a:lnTo>
                  <a:pt x="749468" y="252189"/>
                </a:lnTo>
                <a:lnTo>
                  <a:pt x="743454" y="261106"/>
                </a:lnTo>
                <a:lnTo>
                  <a:pt x="734534" y="267119"/>
                </a:lnTo>
                <a:lnTo>
                  <a:pt x="723610" y="269324"/>
                </a:lnTo>
                <a:lnTo>
                  <a:pt x="28062" y="269324"/>
                </a:lnTo>
                <a:lnTo>
                  <a:pt x="17139" y="267119"/>
                </a:lnTo>
                <a:lnTo>
                  <a:pt x="8219" y="261106"/>
                </a:lnTo>
                <a:lnTo>
                  <a:pt x="2205" y="252189"/>
                </a:lnTo>
                <a:lnTo>
                  <a:pt x="0" y="241268"/>
                </a:lnTo>
                <a:lnTo>
                  <a:pt x="0" y="28055"/>
                </a:lnTo>
                <a:close/>
              </a:path>
            </a:pathLst>
          </a:custGeom>
          <a:ln w="13523">
            <a:solidFill>
              <a:srgbClr val="7074A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4" name="object 54"/>
          <p:cNvSpPr txBox="1"/>
          <p:nvPr/>
        </p:nvSpPr>
        <p:spPr>
          <a:xfrm>
            <a:off x="1795248" y="3188155"/>
            <a:ext cx="482365" cy="160609"/>
          </a:xfrm>
          <a:prstGeom prst="rect">
            <a:avLst/>
          </a:prstGeom>
        </p:spPr>
        <p:txBody>
          <a:bodyPr vert="horz" wrap="square" lIns="0" tIns="13831" rIns="0" bIns="0" rtlCol="0">
            <a:spAutoFit/>
          </a:bodyPr>
          <a:lstStyle/>
          <a:p>
            <a:pPr marL="11527">
              <a:spcBef>
                <a:spcPts val="109"/>
              </a:spcBef>
            </a:pPr>
            <a:r>
              <a:rPr sz="953" b="1" spc="5" dirty="0">
                <a:solidFill>
                  <a:srgbClr val="636466"/>
                </a:solidFill>
                <a:latin typeface="Calibri"/>
                <a:cs typeface="Calibri"/>
              </a:rPr>
              <a:t>Actuator</a:t>
            </a:r>
            <a:endParaRPr sz="953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047391" y="2082278"/>
            <a:ext cx="1122452" cy="14169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6" name="object 56"/>
          <p:cNvSpPr/>
          <p:nvPr/>
        </p:nvSpPr>
        <p:spPr>
          <a:xfrm>
            <a:off x="3047391" y="2082279"/>
            <a:ext cx="1122637" cy="1417128"/>
          </a:xfrm>
          <a:custGeom>
            <a:avLst/>
            <a:gdLst/>
            <a:ahLst/>
            <a:cxnLst/>
            <a:rect l="l" t="t" r="r" b="b"/>
            <a:pathLst>
              <a:path w="1236980" h="1561464">
                <a:moveTo>
                  <a:pt x="0" y="128799"/>
                </a:moveTo>
                <a:lnTo>
                  <a:pt x="10124" y="78664"/>
                </a:lnTo>
                <a:lnTo>
                  <a:pt x="37734" y="37724"/>
                </a:lnTo>
                <a:lnTo>
                  <a:pt x="78686" y="10121"/>
                </a:lnTo>
                <a:lnTo>
                  <a:pt x="128834" y="0"/>
                </a:lnTo>
                <a:lnTo>
                  <a:pt x="1107941" y="0"/>
                </a:lnTo>
                <a:lnTo>
                  <a:pt x="1158089" y="10121"/>
                </a:lnTo>
                <a:lnTo>
                  <a:pt x="1199041" y="37724"/>
                </a:lnTo>
                <a:lnTo>
                  <a:pt x="1226651" y="78664"/>
                </a:lnTo>
                <a:lnTo>
                  <a:pt x="1236775" y="128799"/>
                </a:lnTo>
                <a:lnTo>
                  <a:pt x="1236775" y="1432484"/>
                </a:lnTo>
                <a:lnTo>
                  <a:pt x="1226651" y="1482618"/>
                </a:lnTo>
                <a:lnTo>
                  <a:pt x="1199041" y="1523559"/>
                </a:lnTo>
                <a:lnTo>
                  <a:pt x="1158089" y="1551161"/>
                </a:lnTo>
                <a:lnTo>
                  <a:pt x="1107941" y="1561283"/>
                </a:lnTo>
                <a:lnTo>
                  <a:pt x="128834" y="1561283"/>
                </a:lnTo>
                <a:lnTo>
                  <a:pt x="78686" y="1551161"/>
                </a:lnTo>
                <a:lnTo>
                  <a:pt x="37734" y="1523559"/>
                </a:lnTo>
                <a:lnTo>
                  <a:pt x="10124" y="1482618"/>
                </a:lnTo>
                <a:lnTo>
                  <a:pt x="0" y="1432484"/>
                </a:lnTo>
                <a:lnTo>
                  <a:pt x="0" y="128799"/>
                </a:lnTo>
                <a:close/>
              </a:path>
            </a:pathLst>
          </a:custGeom>
          <a:ln w="13525">
            <a:solidFill>
              <a:srgbClr val="7074A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7" name="object 57"/>
          <p:cNvSpPr txBox="1"/>
          <p:nvPr/>
        </p:nvSpPr>
        <p:spPr>
          <a:xfrm>
            <a:off x="3261276" y="2130626"/>
            <a:ext cx="812010" cy="201316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1527">
              <a:spcBef>
                <a:spcPts val="100"/>
              </a:spcBef>
            </a:pPr>
            <a:r>
              <a:rPr sz="1225" b="1" spc="-9" dirty="0">
                <a:solidFill>
                  <a:srgbClr val="636466"/>
                </a:solidFill>
                <a:latin typeface="Calibri"/>
                <a:cs typeface="Calibri"/>
              </a:rPr>
              <a:t>IoT</a:t>
            </a:r>
            <a:r>
              <a:rPr sz="1225" b="1" spc="-77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1225" b="1" spc="-27" dirty="0">
                <a:solidFill>
                  <a:srgbClr val="636466"/>
                </a:solidFill>
                <a:latin typeface="Calibri"/>
                <a:cs typeface="Calibri"/>
              </a:rPr>
              <a:t>Gateway</a:t>
            </a:r>
            <a:endParaRPr sz="1225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226014" y="3123560"/>
            <a:ext cx="783771" cy="3342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9" name="object 59"/>
          <p:cNvSpPr/>
          <p:nvPr/>
        </p:nvSpPr>
        <p:spPr>
          <a:xfrm>
            <a:off x="3283644" y="3135086"/>
            <a:ext cx="656985" cy="380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0" name="object 60"/>
          <p:cNvSpPr/>
          <p:nvPr/>
        </p:nvSpPr>
        <p:spPr>
          <a:xfrm>
            <a:off x="3272163" y="3151988"/>
            <a:ext cx="683495" cy="58782"/>
          </a:xfrm>
          <a:custGeom>
            <a:avLst/>
            <a:gdLst/>
            <a:ahLst/>
            <a:cxnLst/>
            <a:rect l="l" t="t" r="r" b="b"/>
            <a:pathLst>
              <a:path w="753110" h="64770">
                <a:moveTo>
                  <a:pt x="752894" y="32326"/>
                </a:moveTo>
                <a:lnTo>
                  <a:pt x="688602" y="50399"/>
                </a:lnTo>
                <a:lnTo>
                  <a:pt x="642635" y="55184"/>
                </a:lnTo>
                <a:lnTo>
                  <a:pt x="586922" y="59131"/>
                </a:lnTo>
                <a:lnTo>
                  <a:pt x="522977" y="62111"/>
                </a:lnTo>
                <a:lnTo>
                  <a:pt x="452314" y="63995"/>
                </a:lnTo>
                <a:lnTo>
                  <a:pt x="376447" y="64652"/>
                </a:lnTo>
                <a:lnTo>
                  <a:pt x="300579" y="63995"/>
                </a:lnTo>
                <a:lnTo>
                  <a:pt x="229916" y="62111"/>
                </a:lnTo>
                <a:lnTo>
                  <a:pt x="165971" y="59131"/>
                </a:lnTo>
                <a:lnTo>
                  <a:pt x="110258" y="55184"/>
                </a:lnTo>
                <a:lnTo>
                  <a:pt x="64291" y="50399"/>
                </a:lnTo>
                <a:lnTo>
                  <a:pt x="7648" y="38840"/>
                </a:lnTo>
                <a:lnTo>
                  <a:pt x="0" y="32326"/>
                </a:lnTo>
                <a:lnTo>
                  <a:pt x="7648" y="25811"/>
                </a:lnTo>
                <a:lnTo>
                  <a:pt x="64291" y="14252"/>
                </a:lnTo>
                <a:lnTo>
                  <a:pt x="110258" y="9468"/>
                </a:lnTo>
                <a:lnTo>
                  <a:pt x="165971" y="5520"/>
                </a:lnTo>
                <a:lnTo>
                  <a:pt x="229916" y="2540"/>
                </a:lnTo>
                <a:lnTo>
                  <a:pt x="300579" y="656"/>
                </a:lnTo>
                <a:lnTo>
                  <a:pt x="376447" y="0"/>
                </a:lnTo>
                <a:lnTo>
                  <a:pt x="452314" y="656"/>
                </a:lnTo>
                <a:lnTo>
                  <a:pt x="522977" y="2540"/>
                </a:lnTo>
                <a:lnTo>
                  <a:pt x="586922" y="5520"/>
                </a:lnTo>
                <a:lnTo>
                  <a:pt x="642635" y="9468"/>
                </a:lnTo>
                <a:lnTo>
                  <a:pt x="688602" y="14252"/>
                </a:lnTo>
                <a:lnTo>
                  <a:pt x="745245" y="25811"/>
                </a:lnTo>
                <a:lnTo>
                  <a:pt x="752894" y="32326"/>
                </a:lnTo>
                <a:close/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1" name="object 61"/>
          <p:cNvSpPr/>
          <p:nvPr/>
        </p:nvSpPr>
        <p:spPr>
          <a:xfrm>
            <a:off x="3272163" y="3181326"/>
            <a:ext cx="683495" cy="205740"/>
          </a:xfrm>
          <a:custGeom>
            <a:avLst/>
            <a:gdLst/>
            <a:ahLst/>
            <a:cxnLst/>
            <a:rect l="l" t="t" r="r" b="b"/>
            <a:pathLst>
              <a:path w="753110" h="226695">
                <a:moveTo>
                  <a:pt x="752894" y="0"/>
                </a:moveTo>
                <a:lnTo>
                  <a:pt x="752894" y="193955"/>
                </a:lnTo>
                <a:lnTo>
                  <a:pt x="745245" y="200470"/>
                </a:lnTo>
                <a:lnTo>
                  <a:pt x="688602" y="212029"/>
                </a:lnTo>
                <a:lnTo>
                  <a:pt x="642635" y="216813"/>
                </a:lnTo>
                <a:lnTo>
                  <a:pt x="586922" y="220760"/>
                </a:lnTo>
                <a:lnTo>
                  <a:pt x="522977" y="223741"/>
                </a:lnTo>
                <a:lnTo>
                  <a:pt x="452314" y="225624"/>
                </a:lnTo>
                <a:lnTo>
                  <a:pt x="376447" y="226281"/>
                </a:lnTo>
                <a:lnTo>
                  <a:pt x="300579" y="225624"/>
                </a:lnTo>
                <a:lnTo>
                  <a:pt x="229916" y="223741"/>
                </a:lnTo>
                <a:lnTo>
                  <a:pt x="165971" y="220760"/>
                </a:lnTo>
                <a:lnTo>
                  <a:pt x="110258" y="216813"/>
                </a:lnTo>
                <a:lnTo>
                  <a:pt x="64291" y="212029"/>
                </a:lnTo>
                <a:lnTo>
                  <a:pt x="7648" y="200470"/>
                </a:lnTo>
                <a:lnTo>
                  <a:pt x="0" y="193955"/>
                </a:lnTo>
                <a:lnTo>
                  <a:pt x="0" y="0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2" name="object 62"/>
          <p:cNvSpPr txBox="1"/>
          <p:nvPr/>
        </p:nvSpPr>
        <p:spPr>
          <a:xfrm>
            <a:off x="3400508" y="3193310"/>
            <a:ext cx="238589" cy="165207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625453" y="3210902"/>
            <a:ext cx="185569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8"/>
              </a:lnSpc>
            </a:pP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693006" y="2807304"/>
            <a:ext cx="379783" cy="238589"/>
          </a:xfrm>
          <a:custGeom>
            <a:avLst/>
            <a:gdLst/>
            <a:ahLst/>
            <a:cxnLst/>
            <a:rect l="l" t="t" r="r" b="b"/>
            <a:pathLst>
              <a:path w="418464" h="262889">
                <a:moveTo>
                  <a:pt x="390667" y="0"/>
                </a:moveTo>
                <a:lnTo>
                  <a:pt x="27343" y="0"/>
                </a:lnTo>
                <a:lnTo>
                  <a:pt x="16699" y="2148"/>
                </a:lnTo>
                <a:lnTo>
                  <a:pt x="8008" y="8006"/>
                </a:lnTo>
                <a:lnTo>
                  <a:pt x="2148" y="16696"/>
                </a:lnTo>
                <a:lnTo>
                  <a:pt x="0" y="27336"/>
                </a:lnTo>
                <a:lnTo>
                  <a:pt x="0" y="235080"/>
                </a:lnTo>
                <a:lnTo>
                  <a:pt x="2148" y="245721"/>
                </a:lnTo>
                <a:lnTo>
                  <a:pt x="8008" y="254410"/>
                </a:lnTo>
                <a:lnTo>
                  <a:pt x="16699" y="260269"/>
                </a:lnTo>
                <a:lnTo>
                  <a:pt x="27343" y="262417"/>
                </a:lnTo>
                <a:lnTo>
                  <a:pt x="390667" y="262417"/>
                </a:lnTo>
                <a:lnTo>
                  <a:pt x="401310" y="260269"/>
                </a:lnTo>
                <a:lnTo>
                  <a:pt x="410002" y="254410"/>
                </a:lnTo>
                <a:lnTo>
                  <a:pt x="415862" y="245721"/>
                </a:lnTo>
                <a:lnTo>
                  <a:pt x="418011" y="235080"/>
                </a:lnTo>
                <a:lnTo>
                  <a:pt x="418011" y="27336"/>
                </a:lnTo>
                <a:lnTo>
                  <a:pt x="415862" y="16696"/>
                </a:lnTo>
                <a:lnTo>
                  <a:pt x="410002" y="8006"/>
                </a:lnTo>
                <a:lnTo>
                  <a:pt x="401310" y="2148"/>
                </a:lnTo>
                <a:lnTo>
                  <a:pt x="3906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5" name="object 65"/>
          <p:cNvSpPr/>
          <p:nvPr/>
        </p:nvSpPr>
        <p:spPr>
          <a:xfrm>
            <a:off x="3693006" y="2807304"/>
            <a:ext cx="379783" cy="238589"/>
          </a:xfrm>
          <a:custGeom>
            <a:avLst/>
            <a:gdLst/>
            <a:ahLst/>
            <a:cxnLst/>
            <a:rect l="l" t="t" r="r" b="b"/>
            <a:pathLst>
              <a:path w="418464" h="262889">
                <a:moveTo>
                  <a:pt x="0" y="27336"/>
                </a:moveTo>
                <a:lnTo>
                  <a:pt x="2148" y="16695"/>
                </a:lnTo>
                <a:lnTo>
                  <a:pt x="8008" y="8006"/>
                </a:lnTo>
                <a:lnTo>
                  <a:pt x="16700" y="2148"/>
                </a:lnTo>
                <a:lnTo>
                  <a:pt x="27343" y="0"/>
                </a:lnTo>
                <a:lnTo>
                  <a:pt x="390668" y="0"/>
                </a:lnTo>
                <a:lnTo>
                  <a:pt x="401311" y="2148"/>
                </a:lnTo>
                <a:lnTo>
                  <a:pt x="410002" y="8006"/>
                </a:lnTo>
                <a:lnTo>
                  <a:pt x="415862" y="16695"/>
                </a:lnTo>
                <a:lnTo>
                  <a:pt x="418011" y="27336"/>
                </a:lnTo>
                <a:lnTo>
                  <a:pt x="418011" y="235081"/>
                </a:lnTo>
                <a:lnTo>
                  <a:pt x="415862" y="245721"/>
                </a:lnTo>
                <a:lnTo>
                  <a:pt x="410002" y="254410"/>
                </a:lnTo>
                <a:lnTo>
                  <a:pt x="401311" y="260269"/>
                </a:lnTo>
                <a:lnTo>
                  <a:pt x="390668" y="262417"/>
                </a:lnTo>
                <a:lnTo>
                  <a:pt x="27343" y="262417"/>
                </a:lnTo>
                <a:lnTo>
                  <a:pt x="16700" y="260269"/>
                </a:lnTo>
                <a:lnTo>
                  <a:pt x="8008" y="254410"/>
                </a:lnTo>
                <a:lnTo>
                  <a:pt x="2148" y="245721"/>
                </a:lnTo>
                <a:lnTo>
                  <a:pt x="0" y="235081"/>
                </a:lnTo>
                <a:lnTo>
                  <a:pt x="0" y="27336"/>
                </a:lnTo>
                <a:close/>
              </a:path>
            </a:pathLst>
          </a:custGeom>
          <a:ln w="13524">
            <a:solidFill>
              <a:srgbClr val="7074A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6" name="object 66"/>
          <p:cNvSpPr txBox="1"/>
          <p:nvPr/>
        </p:nvSpPr>
        <p:spPr>
          <a:xfrm>
            <a:off x="3824077" y="2854925"/>
            <a:ext cx="11698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6"/>
              </a:lnSpc>
            </a:pPr>
            <a:r>
              <a:rPr sz="953" b="1" spc="9" dirty="0">
                <a:solidFill>
                  <a:srgbClr val="636466"/>
                </a:solidFill>
                <a:latin typeface="Calibri"/>
                <a:cs typeface="Calibri"/>
              </a:rPr>
              <a:t>UI</a:t>
            </a:r>
            <a:endParaRPr sz="953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167182" y="2800876"/>
            <a:ext cx="437990" cy="238589"/>
          </a:xfrm>
          <a:custGeom>
            <a:avLst/>
            <a:gdLst/>
            <a:ahLst/>
            <a:cxnLst/>
            <a:rect l="l" t="t" r="r" b="b"/>
            <a:pathLst>
              <a:path w="482600" h="262889">
                <a:moveTo>
                  <a:pt x="455099" y="0"/>
                </a:moveTo>
                <a:lnTo>
                  <a:pt x="27343" y="0"/>
                </a:lnTo>
                <a:lnTo>
                  <a:pt x="16700" y="2148"/>
                </a:lnTo>
                <a:lnTo>
                  <a:pt x="8008" y="8006"/>
                </a:lnTo>
                <a:lnTo>
                  <a:pt x="2148" y="16695"/>
                </a:lnTo>
                <a:lnTo>
                  <a:pt x="0" y="27335"/>
                </a:lnTo>
                <a:lnTo>
                  <a:pt x="0" y="235080"/>
                </a:lnTo>
                <a:lnTo>
                  <a:pt x="2148" y="245721"/>
                </a:lnTo>
                <a:lnTo>
                  <a:pt x="8008" y="254410"/>
                </a:lnTo>
                <a:lnTo>
                  <a:pt x="16700" y="260269"/>
                </a:lnTo>
                <a:lnTo>
                  <a:pt x="27343" y="262417"/>
                </a:lnTo>
                <a:lnTo>
                  <a:pt x="455099" y="262417"/>
                </a:lnTo>
                <a:lnTo>
                  <a:pt x="465742" y="260269"/>
                </a:lnTo>
                <a:lnTo>
                  <a:pt x="474434" y="254410"/>
                </a:lnTo>
                <a:lnTo>
                  <a:pt x="480294" y="245721"/>
                </a:lnTo>
                <a:lnTo>
                  <a:pt x="482443" y="235080"/>
                </a:lnTo>
                <a:lnTo>
                  <a:pt x="482443" y="27335"/>
                </a:lnTo>
                <a:lnTo>
                  <a:pt x="480294" y="16695"/>
                </a:lnTo>
                <a:lnTo>
                  <a:pt x="474434" y="8006"/>
                </a:lnTo>
                <a:lnTo>
                  <a:pt x="465742" y="2148"/>
                </a:lnTo>
                <a:lnTo>
                  <a:pt x="4550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8" name="object 68"/>
          <p:cNvSpPr/>
          <p:nvPr/>
        </p:nvSpPr>
        <p:spPr>
          <a:xfrm>
            <a:off x="3167182" y="2800876"/>
            <a:ext cx="437990" cy="238589"/>
          </a:xfrm>
          <a:custGeom>
            <a:avLst/>
            <a:gdLst/>
            <a:ahLst/>
            <a:cxnLst/>
            <a:rect l="l" t="t" r="r" b="b"/>
            <a:pathLst>
              <a:path w="482600" h="262889">
                <a:moveTo>
                  <a:pt x="0" y="27335"/>
                </a:moveTo>
                <a:lnTo>
                  <a:pt x="2148" y="16695"/>
                </a:lnTo>
                <a:lnTo>
                  <a:pt x="8008" y="8006"/>
                </a:lnTo>
                <a:lnTo>
                  <a:pt x="16699" y="2148"/>
                </a:lnTo>
                <a:lnTo>
                  <a:pt x="27343" y="0"/>
                </a:lnTo>
                <a:lnTo>
                  <a:pt x="455099" y="0"/>
                </a:lnTo>
                <a:lnTo>
                  <a:pt x="465742" y="2148"/>
                </a:lnTo>
                <a:lnTo>
                  <a:pt x="474434" y="8006"/>
                </a:lnTo>
                <a:lnTo>
                  <a:pt x="480294" y="16695"/>
                </a:lnTo>
                <a:lnTo>
                  <a:pt x="482442" y="27335"/>
                </a:lnTo>
                <a:lnTo>
                  <a:pt x="482442" y="235081"/>
                </a:lnTo>
                <a:lnTo>
                  <a:pt x="480294" y="245721"/>
                </a:lnTo>
                <a:lnTo>
                  <a:pt x="474434" y="254410"/>
                </a:lnTo>
                <a:lnTo>
                  <a:pt x="465742" y="260269"/>
                </a:lnTo>
                <a:lnTo>
                  <a:pt x="455099" y="262417"/>
                </a:lnTo>
                <a:lnTo>
                  <a:pt x="27343" y="262417"/>
                </a:lnTo>
                <a:lnTo>
                  <a:pt x="16699" y="260269"/>
                </a:lnTo>
                <a:lnTo>
                  <a:pt x="8008" y="254410"/>
                </a:lnTo>
                <a:lnTo>
                  <a:pt x="2148" y="245721"/>
                </a:lnTo>
                <a:lnTo>
                  <a:pt x="0" y="235081"/>
                </a:lnTo>
                <a:lnTo>
                  <a:pt x="0" y="27335"/>
                </a:lnTo>
                <a:close/>
              </a:path>
            </a:pathLst>
          </a:custGeom>
          <a:ln w="13523">
            <a:solidFill>
              <a:srgbClr val="7074A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9" name="object 69"/>
          <p:cNvSpPr txBox="1"/>
          <p:nvPr/>
        </p:nvSpPr>
        <p:spPr>
          <a:xfrm>
            <a:off x="3267582" y="2831071"/>
            <a:ext cx="233979" cy="160609"/>
          </a:xfrm>
          <a:prstGeom prst="rect">
            <a:avLst/>
          </a:prstGeom>
        </p:spPr>
        <p:txBody>
          <a:bodyPr vert="horz" wrap="square" lIns="0" tIns="13831" rIns="0" bIns="0" rtlCol="0">
            <a:spAutoFit/>
          </a:bodyPr>
          <a:lstStyle/>
          <a:p>
            <a:pPr marL="11527">
              <a:spcBef>
                <a:spcPts val="109"/>
              </a:spcBef>
            </a:pPr>
            <a:r>
              <a:rPr sz="953" b="1" spc="18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953" b="1" spc="14" dirty="0">
                <a:solidFill>
                  <a:srgbClr val="636466"/>
                </a:solidFill>
                <a:latin typeface="Calibri"/>
                <a:cs typeface="Calibri"/>
              </a:rPr>
              <a:t>p</a:t>
            </a:r>
            <a:r>
              <a:rPr sz="953" b="1" spc="5" dirty="0">
                <a:solidFill>
                  <a:srgbClr val="636466"/>
                </a:solidFill>
                <a:latin typeface="Calibri"/>
                <a:cs typeface="Calibri"/>
              </a:rPr>
              <a:t>p</a:t>
            </a:r>
            <a:endParaRPr sz="953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110753" y="2374366"/>
            <a:ext cx="1014292" cy="3918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1" name="object 71"/>
          <p:cNvSpPr/>
          <p:nvPr/>
        </p:nvSpPr>
        <p:spPr>
          <a:xfrm>
            <a:off x="3202961" y="2328262"/>
            <a:ext cx="818350" cy="5301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2" name="object 72"/>
          <p:cNvSpPr/>
          <p:nvPr/>
        </p:nvSpPr>
        <p:spPr>
          <a:xfrm>
            <a:off x="4000694" y="2411466"/>
            <a:ext cx="72038" cy="286999"/>
          </a:xfrm>
          <a:custGeom>
            <a:avLst/>
            <a:gdLst/>
            <a:ahLst/>
            <a:cxnLst/>
            <a:rect l="l" t="t" r="r" b="b"/>
            <a:pathLst>
              <a:path w="79375" h="316230">
                <a:moveTo>
                  <a:pt x="39492" y="315853"/>
                </a:moveTo>
                <a:lnTo>
                  <a:pt x="24119" y="303442"/>
                </a:lnTo>
                <a:lnTo>
                  <a:pt x="11566" y="269597"/>
                </a:lnTo>
                <a:lnTo>
                  <a:pt x="3103" y="219398"/>
                </a:lnTo>
                <a:lnTo>
                  <a:pt x="0" y="157926"/>
                </a:lnTo>
                <a:lnTo>
                  <a:pt x="3103" y="96454"/>
                </a:lnTo>
                <a:lnTo>
                  <a:pt x="11566" y="46255"/>
                </a:lnTo>
                <a:lnTo>
                  <a:pt x="24119" y="12410"/>
                </a:lnTo>
                <a:lnTo>
                  <a:pt x="39492" y="0"/>
                </a:lnTo>
                <a:lnTo>
                  <a:pt x="54864" y="12410"/>
                </a:lnTo>
                <a:lnTo>
                  <a:pt x="67417" y="46255"/>
                </a:lnTo>
                <a:lnTo>
                  <a:pt x="75880" y="96454"/>
                </a:lnTo>
                <a:lnTo>
                  <a:pt x="78984" y="157926"/>
                </a:lnTo>
                <a:lnTo>
                  <a:pt x="75880" y="219398"/>
                </a:lnTo>
                <a:lnTo>
                  <a:pt x="67417" y="269597"/>
                </a:lnTo>
                <a:lnTo>
                  <a:pt x="54864" y="303442"/>
                </a:lnTo>
                <a:lnTo>
                  <a:pt x="39492" y="315853"/>
                </a:lnTo>
                <a:close/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3" name="object 73"/>
          <p:cNvSpPr/>
          <p:nvPr/>
        </p:nvSpPr>
        <p:spPr>
          <a:xfrm>
            <a:off x="3167182" y="2411466"/>
            <a:ext cx="869641" cy="286999"/>
          </a:xfrm>
          <a:custGeom>
            <a:avLst/>
            <a:gdLst/>
            <a:ahLst/>
            <a:cxnLst/>
            <a:rect l="l" t="t" r="r" b="b"/>
            <a:pathLst>
              <a:path w="958214" h="316230">
                <a:moveTo>
                  <a:pt x="957898" y="315853"/>
                </a:moveTo>
                <a:lnTo>
                  <a:pt x="39492" y="315853"/>
                </a:lnTo>
                <a:lnTo>
                  <a:pt x="24120" y="303442"/>
                </a:lnTo>
                <a:lnTo>
                  <a:pt x="11567" y="269597"/>
                </a:lnTo>
                <a:lnTo>
                  <a:pt x="3103" y="219398"/>
                </a:lnTo>
                <a:lnTo>
                  <a:pt x="0" y="157926"/>
                </a:lnTo>
                <a:lnTo>
                  <a:pt x="3103" y="96454"/>
                </a:lnTo>
                <a:lnTo>
                  <a:pt x="11567" y="46255"/>
                </a:lnTo>
                <a:lnTo>
                  <a:pt x="24120" y="12410"/>
                </a:lnTo>
                <a:lnTo>
                  <a:pt x="39492" y="0"/>
                </a:lnTo>
                <a:lnTo>
                  <a:pt x="957898" y="0"/>
                </a:lnTo>
              </a:path>
            </a:pathLst>
          </a:custGeom>
          <a:ln w="12703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4" name="object 74"/>
          <p:cNvSpPr txBox="1"/>
          <p:nvPr/>
        </p:nvSpPr>
        <p:spPr>
          <a:xfrm>
            <a:off x="3331487" y="2403384"/>
            <a:ext cx="21207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8"/>
              </a:lnSpc>
            </a:pP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998" spc="-9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605655" y="2403384"/>
            <a:ext cx="26106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8"/>
              </a:lnSpc>
            </a:pPr>
            <a:r>
              <a:rPr sz="998" spc="14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351161" y="2385793"/>
            <a:ext cx="742278" cy="326399"/>
          </a:xfrm>
          <a:prstGeom prst="rect">
            <a:avLst/>
          </a:prstGeom>
        </p:spPr>
        <p:txBody>
          <a:bodyPr vert="horz" wrap="square" lIns="0" tIns="18442" rIns="0" bIns="0" rtlCol="0">
            <a:spAutoFit/>
          </a:bodyPr>
          <a:lstStyle/>
          <a:p>
            <a:pPr marL="11527" marR="250702" indent="180390">
              <a:lnSpc>
                <a:spcPts val="1180"/>
              </a:lnSpc>
              <a:spcBef>
                <a:spcPts val="145"/>
              </a:spcBef>
            </a:pP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a  </a:t>
            </a:r>
            <a:r>
              <a:rPr sz="998" spc="1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8" spc="9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998" spc="9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118605" y="3896043"/>
            <a:ext cx="1571571" cy="8395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8" name="object 78"/>
          <p:cNvSpPr/>
          <p:nvPr/>
        </p:nvSpPr>
        <p:spPr>
          <a:xfrm>
            <a:off x="9118606" y="3896043"/>
            <a:ext cx="1571577" cy="839672"/>
          </a:xfrm>
          <a:custGeom>
            <a:avLst/>
            <a:gdLst/>
            <a:ahLst/>
            <a:cxnLst/>
            <a:rect l="l" t="t" r="r" b="b"/>
            <a:pathLst>
              <a:path w="1731645" h="925195">
                <a:moveTo>
                  <a:pt x="0" y="96365"/>
                </a:moveTo>
                <a:lnTo>
                  <a:pt x="7574" y="58855"/>
                </a:lnTo>
                <a:lnTo>
                  <a:pt x="28232" y="28224"/>
                </a:lnTo>
                <a:lnTo>
                  <a:pt x="58871" y="7572"/>
                </a:lnTo>
                <a:lnTo>
                  <a:pt x="96391" y="0"/>
                </a:lnTo>
                <a:lnTo>
                  <a:pt x="1635246" y="0"/>
                </a:lnTo>
                <a:lnTo>
                  <a:pt x="1672766" y="7572"/>
                </a:lnTo>
                <a:lnTo>
                  <a:pt x="1703406" y="28224"/>
                </a:lnTo>
                <a:lnTo>
                  <a:pt x="1724063" y="58855"/>
                </a:lnTo>
                <a:lnTo>
                  <a:pt x="1731638" y="96365"/>
                </a:lnTo>
                <a:lnTo>
                  <a:pt x="1731638" y="828712"/>
                </a:lnTo>
                <a:lnTo>
                  <a:pt x="1724063" y="866222"/>
                </a:lnTo>
                <a:lnTo>
                  <a:pt x="1703406" y="896853"/>
                </a:lnTo>
                <a:lnTo>
                  <a:pt x="1672766" y="917504"/>
                </a:lnTo>
                <a:lnTo>
                  <a:pt x="1635246" y="925077"/>
                </a:lnTo>
                <a:lnTo>
                  <a:pt x="96391" y="925077"/>
                </a:lnTo>
                <a:lnTo>
                  <a:pt x="58871" y="917504"/>
                </a:lnTo>
                <a:lnTo>
                  <a:pt x="28232" y="896853"/>
                </a:lnTo>
                <a:lnTo>
                  <a:pt x="7574" y="866222"/>
                </a:lnTo>
                <a:lnTo>
                  <a:pt x="0" y="828712"/>
                </a:lnTo>
                <a:lnTo>
                  <a:pt x="0" y="96365"/>
                </a:lnTo>
                <a:close/>
              </a:path>
            </a:pathLst>
          </a:custGeom>
          <a:ln w="13523">
            <a:solidFill>
              <a:srgbClr val="7074A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9" name="object 79"/>
          <p:cNvSpPr/>
          <p:nvPr/>
        </p:nvSpPr>
        <p:spPr>
          <a:xfrm>
            <a:off x="9118605" y="2901753"/>
            <a:ext cx="1571571" cy="8080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0" name="object 80"/>
          <p:cNvSpPr/>
          <p:nvPr/>
        </p:nvSpPr>
        <p:spPr>
          <a:xfrm>
            <a:off x="9118606" y="2901754"/>
            <a:ext cx="1571577" cy="808552"/>
          </a:xfrm>
          <a:custGeom>
            <a:avLst/>
            <a:gdLst/>
            <a:ahLst/>
            <a:cxnLst/>
            <a:rect l="l" t="t" r="r" b="b"/>
            <a:pathLst>
              <a:path w="1731645" h="890904">
                <a:moveTo>
                  <a:pt x="0" y="92747"/>
                </a:moveTo>
                <a:lnTo>
                  <a:pt x="7290" y="56645"/>
                </a:lnTo>
                <a:lnTo>
                  <a:pt x="27172" y="27165"/>
                </a:lnTo>
                <a:lnTo>
                  <a:pt x="56661" y="7288"/>
                </a:lnTo>
                <a:lnTo>
                  <a:pt x="92772" y="0"/>
                </a:lnTo>
                <a:lnTo>
                  <a:pt x="1638866" y="0"/>
                </a:lnTo>
                <a:lnTo>
                  <a:pt x="1674977" y="7288"/>
                </a:lnTo>
                <a:lnTo>
                  <a:pt x="1704466" y="27165"/>
                </a:lnTo>
                <a:lnTo>
                  <a:pt x="1724348" y="56645"/>
                </a:lnTo>
                <a:lnTo>
                  <a:pt x="1731638" y="92747"/>
                </a:lnTo>
                <a:lnTo>
                  <a:pt x="1731638" y="797602"/>
                </a:lnTo>
                <a:lnTo>
                  <a:pt x="1724348" y="833703"/>
                </a:lnTo>
                <a:lnTo>
                  <a:pt x="1704466" y="863184"/>
                </a:lnTo>
                <a:lnTo>
                  <a:pt x="1674977" y="883061"/>
                </a:lnTo>
                <a:lnTo>
                  <a:pt x="1638866" y="890349"/>
                </a:lnTo>
                <a:lnTo>
                  <a:pt x="92772" y="890349"/>
                </a:lnTo>
                <a:lnTo>
                  <a:pt x="56661" y="883061"/>
                </a:lnTo>
                <a:lnTo>
                  <a:pt x="27172" y="863184"/>
                </a:lnTo>
                <a:lnTo>
                  <a:pt x="7290" y="833703"/>
                </a:lnTo>
                <a:lnTo>
                  <a:pt x="0" y="797602"/>
                </a:lnTo>
                <a:lnTo>
                  <a:pt x="0" y="92747"/>
                </a:lnTo>
                <a:close/>
              </a:path>
            </a:pathLst>
          </a:custGeom>
          <a:ln w="13523">
            <a:solidFill>
              <a:srgbClr val="7074A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1" name="object 81"/>
          <p:cNvSpPr/>
          <p:nvPr/>
        </p:nvSpPr>
        <p:spPr>
          <a:xfrm>
            <a:off x="5830901" y="3077455"/>
            <a:ext cx="1071923" cy="4034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2" name="object 82"/>
          <p:cNvSpPr/>
          <p:nvPr/>
        </p:nvSpPr>
        <p:spPr>
          <a:xfrm>
            <a:off x="5957687" y="3031351"/>
            <a:ext cx="818350" cy="5301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3" name="object 83"/>
          <p:cNvSpPr/>
          <p:nvPr/>
        </p:nvSpPr>
        <p:spPr>
          <a:xfrm>
            <a:off x="6775981" y="3106166"/>
            <a:ext cx="77225" cy="308898"/>
          </a:xfrm>
          <a:custGeom>
            <a:avLst/>
            <a:gdLst/>
            <a:ahLst/>
            <a:cxnLst/>
            <a:rect l="l" t="t" r="r" b="b"/>
            <a:pathLst>
              <a:path w="85089" h="340360">
                <a:moveTo>
                  <a:pt x="42491" y="339835"/>
                </a:moveTo>
                <a:lnTo>
                  <a:pt x="25951" y="326482"/>
                </a:lnTo>
                <a:lnTo>
                  <a:pt x="12445" y="290067"/>
                </a:lnTo>
                <a:lnTo>
                  <a:pt x="3339" y="236057"/>
                </a:lnTo>
                <a:lnTo>
                  <a:pt x="0" y="169917"/>
                </a:lnTo>
                <a:lnTo>
                  <a:pt x="3339" y="103778"/>
                </a:lnTo>
                <a:lnTo>
                  <a:pt x="12445" y="49767"/>
                </a:lnTo>
                <a:lnTo>
                  <a:pt x="25951" y="13352"/>
                </a:lnTo>
                <a:lnTo>
                  <a:pt x="42491" y="0"/>
                </a:lnTo>
                <a:lnTo>
                  <a:pt x="59031" y="13352"/>
                </a:lnTo>
                <a:lnTo>
                  <a:pt x="72537" y="49767"/>
                </a:lnTo>
                <a:lnTo>
                  <a:pt x="81643" y="103778"/>
                </a:lnTo>
                <a:lnTo>
                  <a:pt x="84982" y="169917"/>
                </a:lnTo>
                <a:lnTo>
                  <a:pt x="81643" y="236057"/>
                </a:lnTo>
                <a:lnTo>
                  <a:pt x="72537" y="290067"/>
                </a:lnTo>
                <a:lnTo>
                  <a:pt x="59031" y="326482"/>
                </a:lnTo>
                <a:lnTo>
                  <a:pt x="42491" y="339835"/>
                </a:lnTo>
                <a:close/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4" name="object 84"/>
          <p:cNvSpPr/>
          <p:nvPr/>
        </p:nvSpPr>
        <p:spPr>
          <a:xfrm>
            <a:off x="5885419" y="3106166"/>
            <a:ext cx="929576" cy="308898"/>
          </a:xfrm>
          <a:custGeom>
            <a:avLst/>
            <a:gdLst/>
            <a:ahLst/>
            <a:cxnLst/>
            <a:rect l="l" t="t" r="r" b="b"/>
            <a:pathLst>
              <a:path w="1024254" h="340360">
                <a:moveTo>
                  <a:pt x="1023759" y="339835"/>
                </a:moveTo>
                <a:lnTo>
                  <a:pt x="42490" y="339835"/>
                </a:lnTo>
                <a:lnTo>
                  <a:pt x="25951" y="326482"/>
                </a:lnTo>
                <a:lnTo>
                  <a:pt x="12445" y="290067"/>
                </a:lnTo>
                <a:lnTo>
                  <a:pt x="3339" y="236057"/>
                </a:lnTo>
                <a:lnTo>
                  <a:pt x="0" y="169917"/>
                </a:lnTo>
                <a:lnTo>
                  <a:pt x="3339" y="103778"/>
                </a:lnTo>
                <a:lnTo>
                  <a:pt x="12445" y="49767"/>
                </a:lnTo>
                <a:lnTo>
                  <a:pt x="25951" y="13352"/>
                </a:lnTo>
                <a:lnTo>
                  <a:pt x="42490" y="0"/>
                </a:lnTo>
                <a:lnTo>
                  <a:pt x="1023759" y="0"/>
                </a:lnTo>
              </a:path>
            </a:pathLst>
          </a:custGeom>
          <a:ln w="12703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5" name="object 85"/>
          <p:cNvSpPr txBox="1"/>
          <p:nvPr/>
        </p:nvSpPr>
        <p:spPr>
          <a:xfrm>
            <a:off x="6067933" y="3091186"/>
            <a:ext cx="558437" cy="165207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Streaming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110658" y="3258578"/>
            <a:ext cx="205164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8"/>
              </a:lnSpc>
            </a:pPr>
            <a:r>
              <a:rPr sz="998" spc="1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8" spc="9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305475" y="3240987"/>
            <a:ext cx="184993" cy="165207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998" spc="9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478729" y="3258578"/>
            <a:ext cx="104887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8"/>
              </a:lnSpc>
            </a:pP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153630" y="2616413"/>
            <a:ext cx="795297" cy="4034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0" name="object 90"/>
          <p:cNvSpPr/>
          <p:nvPr/>
        </p:nvSpPr>
        <p:spPr>
          <a:xfrm>
            <a:off x="6222786" y="2674044"/>
            <a:ext cx="656985" cy="3688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1" name="object 91"/>
          <p:cNvSpPr/>
          <p:nvPr/>
        </p:nvSpPr>
        <p:spPr>
          <a:xfrm>
            <a:off x="6209255" y="2649517"/>
            <a:ext cx="683495" cy="74919"/>
          </a:xfrm>
          <a:custGeom>
            <a:avLst/>
            <a:gdLst/>
            <a:ahLst/>
            <a:cxnLst/>
            <a:rect l="l" t="t" r="r" b="b"/>
            <a:pathLst>
              <a:path w="753110" h="82550">
                <a:moveTo>
                  <a:pt x="752894" y="41104"/>
                </a:moveTo>
                <a:lnTo>
                  <a:pt x="688602" y="64087"/>
                </a:lnTo>
                <a:lnTo>
                  <a:pt x="642635" y="70170"/>
                </a:lnTo>
                <a:lnTo>
                  <a:pt x="586922" y="75189"/>
                </a:lnTo>
                <a:lnTo>
                  <a:pt x="522977" y="78979"/>
                </a:lnTo>
                <a:lnTo>
                  <a:pt x="452314" y="81374"/>
                </a:lnTo>
                <a:lnTo>
                  <a:pt x="376447" y="82209"/>
                </a:lnTo>
                <a:lnTo>
                  <a:pt x="300579" y="81374"/>
                </a:lnTo>
                <a:lnTo>
                  <a:pt x="229916" y="78979"/>
                </a:lnTo>
                <a:lnTo>
                  <a:pt x="165971" y="75189"/>
                </a:lnTo>
                <a:lnTo>
                  <a:pt x="110258" y="70170"/>
                </a:lnTo>
                <a:lnTo>
                  <a:pt x="64291" y="64087"/>
                </a:lnTo>
                <a:lnTo>
                  <a:pt x="7648" y="49389"/>
                </a:lnTo>
                <a:lnTo>
                  <a:pt x="0" y="41104"/>
                </a:lnTo>
                <a:lnTo>
                  <a:pt x="7648" y="32820"/>
                </a:lnTo>
                <a:lnTo>
                  <a:pt x="64291" y="18122"/>
                </a:lnTo>
                <a:lnTo>
                  <a:pt x="110258" y="12039"/>
                </a:lnTo>
                <a:lnTo>
                  <a:pt x="165971" y="7020"/>
                </a:lnTo>
                <a:lnTo>
                  <a:pt x="229916" y="3230"/>
                </a:lnTo>
                <a:lnTo>
                  <a:pt x="300579" y="835"/>
                </a:lnTo>
                <a:lnTo>
                  <a:pt x="376447" y="0"/>
                </a:lnTo>
                <a:lnTo>
                  <a:pt x="452314" y="835"/>
                </a:lnTo>
                <a:lnTo>
                  <a:pt x="522977" y="3230"/>
                </a:lnTo>
                <a:lnTo>
                  <a:pt x="586922" y="7020"/>
                </a:lnTo>
                <a:lnTo>
                  <a:pt x="642635" y="12039"/>
                </a:lnTo>
                <a:lnTo>
                  <a:pt x="688602" y="18122"/>
                </a:lnTo>
                <a:lnTo>
                  <a:pt x="745245" y="32820"/>
                </a:lnTo>
                <a:lnTo>
                  <a:pt x="752894" y="41104"/>
                </a:lnTo>
                <a:close/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2" name="object 92"/>
          <p:cNvSpPr/>
          <p:nvPr/>
        </p:nvSpPr>
        <p:spPr>
          <a:xfrm>
            <a:off x="6209255" y="2686822"/>
            <a:ext cx="683495" cy="261641"/>
          </a:xfrm>
          <a:custGeom>
            <a:avLst/>
            <a:gdLst/>
            <a:ahLst/>
            <a:cxnLst/>
            <a:rect l="l" t="t" r="r" b="b"/>
            <a:pathLst>
              <a:path w="753110" h="288289">
                <a:moveTo>
                  <a:pt x="752894" y="0"/>
                </a:moveTo>
                <a:lnTo>
                  <a:pt x="752894" y="246628"/>
                </a:lnTo>
                <a:lnTo>
                  <a:pt x="745245" y="254912"/>
                </a:lnTo>
                <a:lnTo>
                  <a:pt x="688602" y="269610"/>
                </a:lnTo>
                <a:lnTo>
                  <a:pt x="642635" y="275694"/>
                </a:lnTo>
                <a:lnTo>
                  <a:pt x="586922" y="280713"/>
                </a:lnTo>
                <a:lnTo>
                  <a:pt x="522977" y="284503"/>
                </a:lnTo>
                <a:lnTo>
                  <a:pt x="452314" y="286898"/>
                </a:lnTo>
                <a:lnTo>
                  <a:pt x="376447" y="287733"/>
                </a:lnTo>
                <a:lnTo>
                  <a:pt x="300579" y="286898"/>
                </a:lnTo>
                <a:lnTo>
                  <a:pt x="229916" y="284503"/>
                </a:lnTo>
                <a:lnTo>
                  <a:pt x="165971" y="280713"/>
                </a:lnTo>
                <a:lnTo>
                  <a:pt x="110258" y="275694"/>
                </a:lnTo>
                <a:lnTo>
                  <a:pt x="64291" y="269610"/>
                </a:lnTo>
                <a:lnTo>
                  <a:pt x="7648" y="254912"/>
                </a:lnTo>
                <a:lnTo>
                  <a:pt x="0" y="246628"/>
                </a:lnTo>
                <a:lnTo>
                  <a:pt x="0" y="0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3" name="object 93"/>
          <p:cNvSpPr txBox="1"/>
          <p:nvPr/>
        </p:nvSpPr>
        <p:spPr>
          <a:xfrm>
            <a:off x="6337601" y="2726820"/>
            <a:ext cx="192485" cy="165207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519982" y="2744411"/>
            <a:ext cx="228216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8"/>
              </a:lnSpc>
            </a:pPr>
            <a:r>
              <a:rPr sz="998" spc="-1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941085" y="4314056"/>
            <a:ext cx="944560" cy="311203"/>
          </a:xfrm>
          <a:custGeom>
            <a:avLst/>
            <a:gdLst/>
            <a:ahLst/>
            <a:cxnLst/>
            <a:rect l="l" t="t" r="r" b="b"/>
            <a:pathLst>
              <a:path w="1040764" h="342900">
                <a:moveTo>
                  <a:pt x="1004841" y="0"/>
                </a:moveTo>
                <a:lnTo>
                  <a:pt x="35678" y="0"/>
                </a:lnTo>
                <a:lnTo>
                  <a:pt x="21790" y="2802"/>
                </a:lnTo>
                <a:lnTo>
                  <a:pt x="10450" y="10446"/>
                </a:lnTo>
                <a:lnTo>
                  <a:pt x="2803" y="21784"/>
                </a:lnTo>
                <a:lnTo>
                  <a:pt x="0" y="35667"/>
                </a:lnTo>
                <a:lnTo>
                  <a:pt x="0" y="306729"/>
                </a:lnTo>
                <a:lnTo>
                  <a:pt x="2803" y="320612"/>
                </a:lnTo>
                <a:lnTo>
                  <a:pt x="10450" y="331950"/>
                </a:lnTo>
                <a:lnTo>
                  <a:pt x="21790" y="339594"/>
                </a:lnTo>
                <a:lnTo>
                  <a:pt x="35678" y="342397"/>
                </a:lnTo>
                <a:lnTo>
                  <a:pt x="1004841" y="342397"/>
                </a:lnTo>
                <a:lnTo>
                  <a:pt x="1018729" y="339594"/>
                </a:lnTo>
                <a:lnTo>
                  <a:pt x="1030069" y="331950"/>
                </a:lnTo>
                <a:lnTo>
                  <a:pt x="1037716" y="320612"/>
                </a:lnTo>
                <a:lnTo>
                  <a:pt x="1040519" y="306729"/>
                </a:lnTo>
                <a:lnTo>
                  <a:pt x="1040519" y="35667"/>
                </a:lnTo>
                <a:lnTo>
                  <a:pt x="1037716" y="21784"/>
                </a:lnTo>
                <a:lnTo>
                  <a:pt x="1030069" y="10446"/>
                </a:lnTo>
                <a:lnTo>
                  <a:pt x="1018729" y="2802"/>
                </a:lnTo>
                <a:lnTo>
                  <a:pt x="10048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6" name="object 96"/>
          <p:cNvSpPr/>
          <p:nvPr/>
        </p:nvSpPr>
        <p:spPr>
          <a:xfrm>
            <a:off x="4941085" y="4314056"/>
            <a:ext cx="944560" cy="311203"/>
          </a:xfrm>
          <a:custGeom>
            <a:avLst/>
            <a:gdLst/>
            <a:ahLst/>
            <a:cxnLst/>
            <a:rect l="l" t="t" r="r" b="b"/>
            <a:pathLst>
              <a:path w="1040764" h="342900">
                <a:moveTo>
                  <a:pt x="0" y="35667"/>
                </a:moveTo>
                <a:lnTo>
                  <a:pt x="2803" y="21784"/>
                </a:lnTo>
                <a:lnTo>
                  <a:pt x="10449" y="10446"/>
                </a:lnTo>
                <a:lnTo>
                  <a:pt x="21790" y="2802"/>
                </a:lnTo>
                <a:lnTo>
                  <a:pt x="35677" y="0"/>
                </a:lnTo>
                <a:lnTo>
                  <a:pt x="1004841" y="0"/>
                </a:lnTo>
                <a:lnTo>
                  <a:pt x="1018728" y="2802"/>
                </a:lnTo>
                <a:lnTo>
                  <a:pt x="1030069" y="10446"/>
                </a:lnTo>
                <a:lnTo>
                  <a:pt x="1037715" y="21784"/>
                </a:lnTo>
                <a:lnTo>
                  <a:pt x="1040519" y="35667"/>
                </a:lnTo>
                <a:lnTo>
                  <a:pt x="1040519" y="306729"/>
                </a:lnTo>
                <a:lnTo>
                  <a:pt x="1037715" y="320612"/>
                </a:lnTo>
                <a:lnTo>
                  <a:pt x="1030069" y="331949"/>
                </a:lnTo>
                <a:lnTo>
                  <a:pt x="1018728" y="339593"/>
                </a:lnTo>
                <a:lnTo>
                  <a:pt x="1004841" y="342396"/>
                </a:lnTo>
                <a:lnTo>
                  <a:pt x="35677" y="342396"/>
                </a:lnTo>
                <a:lnTo>
                  <a:pt x="21790" y="339593"/>
                </a:lnTo>
                <a:lnTo>
                  <a:pt x="10449" y="331949"/>
                </a:lnTo>
                <a:lnTo>
                  <a:pt x="2803" y="320612"/>
                </a:lnTo>
                <a:lnTo>
                  <a:pt x="0" y="306729"/>
                </a:lnTo>
                <a:lnTo>
                  <a:pt x="0" y="35667"/>
                </a:lnTo>
                <a:close/>
              </a:path>
            </a:pathLst>
          </a:custGeom>
          <a:ln w="13523">
            <a:solidFill>
              <a:srgbClr val="7074A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7" name="object 97"/>
          <p:cNvSpPr txBox="1"/>
          <p:nvPr/>
        </p:nvSpPr>
        <p:spPr>
          <a:xfrm>
            <a:off x="5045386" y="4301622"/>
            <a:ext cx="730175" cy="311445"/>
          </a:xfrm>
          <a:prstGeom prst="rect">
            <a:avLst/>
          </a:prstGeom>
        </p:spPr>
        <p:txBody>
          <a:bodyPr vert="horz" wrap="square" lIns="0" tIns="9221" rIns="0" bIns="0" rtlCol="0">
            <a:spAutoFit/>
          </a:bodyPr>
          <a:lstStyle/>
          <a:p>
            <a:pPr marL="11527" marR="4611" indent="115265">
              <a:lnSpc>
                <a:spcPct val="103099"/>
              </a:lnSpc>
              <a:spcBef>
                <a:spcPts val="73"/>
              </a:spcBef>
            </a:pPr>
            <a:r>
              <a:rPr sz="953" b="1" spc="9" dirty="0">
                <a:solidFill>
                  <a:srgbClr val="636466"/>
                </a:solidFill>
                <a:latin typeface="Calibri"/>
                <a:cs typeface="Calibri"/>
              </a:rPr>
              <a:t>Endpoint  </a:t>
            </a:r>
            <a:r>
              <a:rPr sz="953" b="1" spc="32" dirty="0">
                <a:solidFill>
                  <a:srgbClr val="636466"/>
                </a:solidFill>
                <a:latin typeface="Calibri"/>
                <a:cs typeface="Calibri"/>
              </a:rPr>
              <a:t>M</a:t>
            </a:r>
            <a:r>
              <a:rPr sz="953" b="1" spc="14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953" b="1" spc="18" dirty="0">
                <a:solidFill>
                  <a:srgbClr val="636466"/>
                </a:solidFill>
                <a:latin typeface="Calibri"/>
                <a:cs typeface="Calibri"/>
              </a:rPr>
              <a:t>n</a:t>
            </a:r>
            <a:r>
              <a:rPr sz="953" b="1" spc="9" dirty="0">
                <a:solidFill>
                  <a:srgbClr val="636466"/>
                </a:solidFill>
                <a:latin typeface="Calibri"/>
                <a:cs typeface="Calibri"/>
              </a:rPr>
              <a:t>ag</a:t>
            </a:r>
            <a:r>
              <a:rPr sz="953" b="1" spc="18" dirty="0">
                <a:solidFill>
                  <a:srgbClr val="636466"/>
                </a:solidFill>
                <a:latin typeface="Calibri"/>
                <a:cs typeface="Calibri"/>
              </a:rPr>
              <a:t>e</a:t>
            </a:r>
            <a:r>
              <a:rPr sz="953" b="1" spc="32" dirty="0">
                <a:solidFill>
                  <a:srgbClr val="636466"/>
                </a:solidFill>
                <a:latin typeface="Calibri"/>
                <a:cs typeface="Calibri"/>
              </a:rPr>
              <a:t>m</a:t>
            </a:r>
            <a:r>
              <a:rPr sz="953" b="1" spc="18" dirty="0">
                <a:solidFill>
                  <a:srgbClr val="636466"/>
                </a:solidFill>
                <a:latin typeface="Calibri"/>
                <a:cs typeface="Calibri"/>
              </a:rPr>
              <a:t>e</a:t>
            </a:r>
            <a:r>
              <a:rPr sz="953" b="1" spc="9" dirty="0">
                <a:solidFill>
                  <a:srgbClr val="636466"/>
                </a:solidFill>
                <a:latin typeface="Calibri"/>
                <a:cs typeface="Calibri"/>
              </a:rPr>
              <a:t>n</a:t>
            </a:r>
            <a:r>
              <a:rPr sz="953" b="1" dirty="0">
                <a:solidFill>
                  <a:srgbClr val="636466"/>
                </a:solidFill>
                <a:latin typeface="Calibri"/>
                <a:cs typeface="Calibri"/>
              </a:rPr>
              <a:t>t</a:t>
            </a:r>
            <a:endParaRPr sz="953">
              <a:latin typeface="Calibri"/>
              <a:cs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885765" y="3411711"/>
            <a:ext cx="783771" cy="34578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9" name="object 99"/>
          <p:cNvSpPr/>
          <p:nvPr/>
        </p:nvSpPr>
        <p:spPr>
          <a:xfrm>
            <a:off x="4989499" y="3342555"/>
            <a:ext cx="576303" cy="5301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0" name="object 100"/>
          <p:cNvSpPr/>
          <p:nvPr/>
        </p:nvSpPr>
        <p:spPr>
          <a:xfrm>
            <a:off x="5555223" y="3447597"/>
            <a:ext cx="61088" cy="243200"/>
          </a:xfrm>
          <a:custGeom>
            <a:avLst/>
            <a:gdLst/>
            <a:ahLst/>
            <a:cxnLst/>
            <a:rect l="l" t="t" r="r" b="b"/>
            <a:pathLst>
              <a:path w="67310" h="267970">
                <a:moveTo>
                  <a:pt x="33490" y="267856"/>
                </a:moveTo>
                <a:lnTo>
                  <a:pt x="20454" y="257331"/>
                </a:lnTo>
                <a:lnTo>
                  <a:pt x="9809" y="228629"/>
                </a:lnTo>
                <a:lnTo>
                  <a:pt x="2631" y="186059"/>
                </a:lnTo>
                <a:lnTo>
                  <a:pt x="0" y="133928"/>
                </a:lnTo>
                <a:lnTo>
                  <a:pt x="2631" y="81797"/>
                </a:lnTo>
                <a:lnTo>
                  <a:pt x="9809" y="39226"/>
                </a:lnTo>
                <a:lnTo>
                  <a:pt x="20454" y="10524"/>
                </a:lnTo>
                <a:lnTo>
                  <a:pt x="33490" y="0"/>
                </a:lnTo>
                <a:lnTo>
                  <a:pt x="46526" y="10524"/>
                </a:lnTo>
                <a:lnTo>
                  <a:pt x="57172" y="39226"/>
                </a:lnTo>
                <a:lnTo>
                  <a:pt x="64349" y="81797"/>
                </a:lnTo>
                <a:lnTo>
                  <a:pt x="66981" y="133928"/>
                </a:lnTo>
                <a:lnTo>
                  <a:pt x="64349" y="186059"/>
                </a:lnTo>
                <a:lnTo>
                  <a:pt x="57172" y="228629"/>
                </a:lnTo>
                <a:lnTo>
                  <a:pt x="46526" y="257331"/>
                </a:lnTo>
                <a:lnTo>
                  <a:pt x="33490" y="267856"/>
                </a:lnTo>
                <a:close/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1" name="object 101"/>
          <p:cNvSpPr/>
          <p:nvPr/>
        </p:nvSpPr>
        <p:spPr>
          <a:xfrm>
            <a:off x="4937385" y="3447597"/>
            <a:ext cx="648340" cy="243200"/>
          </a:xfrm>
          <a:custGeom>
            <a:avLst/>
            <a:gdLst/>
            <a:ahLst/>
            <a:cxnLst/>
            <a:rect l="l" t="t" r="r" b="b"/>
            <a:pathLst>
              <a:path w="714375" h="267970">
                <a:moveTo>
                  <a:pt x="714257" y="267856"/>
                </a:moveTo>
                <a:lnTo>
                  <a:pt x="33490" y="267856"/>
                </a:lnTo>
                <a:lnTo>
                  <a:pt x="20454" y="257331"/>
                </a:lnTo>
                <a:lnTo>
                  <a:pt x="9809" y="228629"/>
                </a:lnTo>
                <a:lnTo>
                  <a:pt x="2631" y="186059"/>
                </a:lnTo>
                <a:lnTo>
                  <a:pt x="0" y="133928"/>
                </a:lnTo>
                <a:lnTo>
                  <a:pt x="2631" y="81797"/>
                </a:lnTo>
                <a:lnTo>
                  <a:pt x="9809" y="39226"/>
                </a:lnTo>
                <a:lnTo>
                  <a:pt x="20454" y="10524"/>
                </a:lnTo>
                <a:lnTo>
                  <a:pt x="33490" y="0"/>
                </a:lnTo>
                <a:lnTo>
                  <a:pt x="714257" y="0"/>
                </a:lnTo>
              </a:path>
            </a:pathLst>
          </a:custGeom>
          <a:ln w="12703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2" name="object 102"/>
          <p:cNvSpPr txBox="1"/>
          <p:nvPr/>
        </p:nvSpPr>
        <p:spPr>
          <a:xfrm>
            <a:off x="5101637" y="3399870"/>
            <a:ext cx="315814" cy="165207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998" spc="-1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5139868" y="3549671"/>
            <a:ext cx="239166" cy="165207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998" spc="9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2385554" y="2754546"/>
            <a:ext cx="662172" cy="69156"/>
          </a:xfrm>
          <a:custGeom>
            <a:avLst/>
            <a:gdLst/>
            <a:ahLst/>
            <a:cxnLst/>
            <a:rect l="l" t="t" r="r" b="b"/>
            <a:pathLst>
              <a:path w="729614" h="76200">
                <a:moveTo>
                  <a:pt x="604" y="9862"/>
                </a:moveTo>
                <a:lnTo>
                  <a:pt x="0" y="35255"/>
                </a:lnTo>
                <a:lnTo>
                  <a:pt x="652745" y="50786"/>
                </a:lnTo>
                <a:lnTo>
                  <a:pt x="652140" y="76178"/>
                </a:lnTo>
                <a:lnTo>
                  <a:pt x="729246" y="39902"/>
                </a:lnTo>
                <a:lnTo>
                  <a:pt x="701870" y="25393"/>
                </a:lnTo>
                <a:lnTo>
                  <a:pt x="653349" y="25393"/>
                </a:lnTo>
                <a:lnTo>
                  <a:pt x="604" y="9862"/>
                </a:lnTo>
                <a:close/>
              </a:path>
              <a:path w="729614" h="76200">
                <a:moveTo>
                  <a:pt x="653954" y="0"/>
                </a:moveTo>
                <a:lnTo>
                  <a:pt x="653349" y="25393"/>
                </a:lnTo>
                <a:lnTo>
                  <a:pt x="701870" y="25393"/>
                </a:lnTo>
                <a:lnTo>
                  <a:pt x="653954" y="0"/>
                </a:lnTo>
                <a:close/>
              </a:path>
            </a:pathLst>
          </a:custGeom>
          <a:solidFill>
            <a:srgbClr val="564C42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5" name="object 105"/>
          <p:cNvSpPr/>
          <p:nvPr/>
        </p:nvSpPr>
        <p:spPr>
          <a:xfrm>
            <a:off x="4165747" y="2491324"/>
            <a:ext cx="771669" cy="310627"/>
          </a:xfrm>
          <a:custGeom>
            <a:avLst/>
            <a:gdLst/>
            <a:ahLst/>
            <a:cxnLst/>
            <a:rect l="l" t="t" r="r" b="b"/>
            <a:pathLst>
              <a:path w="850264" h="342264">
                <a:moveTo>
                  <a:pt x="765441" y="0"/>
                </a:moveTo>
                <a:lnTo>
                  <a:pt x="774468" y="23742"/>
                </a:lnTo>
                <a:lnTo>
                  <a:pt x="0" y="318063"/>
                </a:lnTo>
                <a:lnTo>
                  <a:pt x="9028" y="341806"/>
                </a:lnTo>
                <a:lnTo>
                  <a:pt x="783497" y="47485"/>
                </a:lnTo>
                <a:lnTo>
                  <a:pt x="814379" y="47485"/>
                </a:lnTo>
                <a:lnTo>
                  <a:pt x="850229" y="8538"/>
                </a:lnTo>
                <a:lnTo>
                  <a:pt x="765441" y="0"/>
                </a:lnTo>
                <a:close/>
              </a:path>
              <a:path w="850264" h="342264">
                <a:moveTo>
                  <a:pt x="814379" y="47485"/>
                </a:moveTo>
                <a:lnTo>
                  <a:pt x="783497" y="47485"/>
                </a:lnTo>
                <a:lnTo>
                  <a:pt x="792524" y="71227"/>
                </a:lnTo>
                <a:lnTo>
                  <a:pt x="814379" y="47485"/>
                </a:lnTo>
                <a:close/>
              </a:path>
            </a:pathLst>
          </a:custGeom>
          <a:solidFill>
            <a:srgbClr val="564C42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6" name="object 106"/>
          <p:cNvSpPr/>
          <p:nvPr/>
        </p:nvSpPr>
        <p:spPr>
          <a:xfrm>
            <a:off x="5616013" y="2487546"/>
            <a:ext cx="593592" cy="345782"/>
          </a:xfrm>
          <a:custGeom>
            <a:avLst/>
            <a:gdLst/>
            <a:ahLst/>
            <a:cxnLst/>
            <a:rect l="l" t="t" r="r" b="b"/>
            <a:pathLst>
              <a:path w="654050" h="381000">
                <a:moveTo>
                  <a:pt x="333848" y="0"/>
                </a:moveTo>
                <a:lnTo>
                  <a:pt x="0" y="0"/>
                </a:lnTo>
                <a:lnTo>
                  <a:pt x="0" y="25400"/>
                </a:lnTo>
                <a:lnTo>
                  <a:pt x="314129" y="25400"/>
                </a:lnTo>
                <a:lnTo>
                  <a:pt x="314129" y="349901"/>
                </a:lnTo>
                <a:lnTo>
                  <a:pt x="319816" y="355587"/>
                </a:lnTo>
                <a:lnTo>
                  <a:pt x="577443" y="355587"/>
                </a:lnTo>
                <a:lnTo>
                  <a:pt x="577443" y="380987"/>
                </a:lnTo>
                <a:lnTo>
                  <a:pt x="653665" y="342887"/>
                </a:lnTo>
                <a:lnTo>
                  <a:pt x="628257" y="330187"/>
                </a:lnTo>
                <a:lnTo>
                  <a:pt x="339535" y="330187"/>
                </a:lnTo>
                <a:lnTo>
                  <a:pt x="339535" y="5685"/>
                </a:lnTo>
                <a:lnTo>
                  <a:pt x="333848" y="0"/>
                </a:lnTo>
                <a:close/>
              </a:path>
              <a:path w="654050" h="381000">
                <a:moveTo>
                  <a:pt x="577443" y="304787"/>
                </a:moveTo>
                <a:lnTo>
                  <a:pt x="577443" y="330187"/>
                </a:lnTo>
                <a:lnTo>
                  <a:pt x="628257" y="330187"/>
                </a:lnTo>
                <a:lnTo>
                  <a:pt x="577443" y="304787"/>
                </a:lnTo>
                <a:close/>
              </a:path>
            </a:pathLst>
          </a:custGeom>
          <a:solidFill>
            <a:srgbClr val="564C42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7" name="object 107"/>
          <p:cNvSpPr/>
          <p:nvPr/>
        </p:nvSpPr>
        <p:spPr>
          <a:xfrm>
            <a:off x="5616013" y="2487546"/>
            <a:ext cx="269710" cy="807975"/>
          </a:xfrm>
          <a:custGeom>
            <a:avLst/>
            <a:gdLst/>
            <a:ahLst/>
            <a:cxnLst/>
            <a:rect l="l" t="t" r="r" b="b"/>
            <a:pathLst>
              <a:path w="297179" h="890270">
                <a:moveTo>
                  <a:pt x="155439" y="0"/>
                </a:moveTo>
                <a:lnTo>
                  <a:pt x="0" y="0"/>
                </a:lnTo>
                <a:lnTo>
                  <a:pt x="0" y="25400"/>
                </a:lnTo>
                <a:lnTo>
                  <a:pt x="135719" y="25400"/>
                </a:lnTo>
                <a:lnTo>
                  <a:pt x="135719" y="858560"/>
                </a:lnTo>
                <a:lnTo>
                  <a:pt x="141406" y="864246"/>
                </a:lnTo>
                <a:lnTo>
                  <a:pt x="220624" y="864246"/>
                </a:lnTo>
                <a:lnTo>
                  <a:pt x="220624" y="889646"/>
                </a:lnTo>
                <a:lnTo>
                  <a:pt x="296845" y="851546"/>
                </a:lnTo>
                <a:lnTo>
                  <a:pt x="271438" y="838846"/>
                </a:lnTo>
                <a:lnTo>
                  <a:pt x="161126" y="838846"/>
                </a:lnTo>
                <a:lnTo>
                  <a:pt x="161126" y="5685"/>
                </a:lnTo>
                <a:lnTo>
                  <a:pt x="155439" y="0"/>
                </a:lnTo>
                <a:close/>
              </a:path>
              <a:path w="297179" h="890270">
                <a:moveTo>
                  <a:pt x="220624" y="813446"/>
                </a:moveTo>
                <a:lnTo>
                  <a:pt x="220624" y="838846"/>
                </a:lnTo>
                <a:lnTo>
                  <a:pt x="271438" y="838846"/>
                </a:lnTo>
                <a:lnTo>
                  <a:pt x="220624" y="813446"/>
                </a:lnTo>
                <a:close/>
              </a:path>
            </a:pathLst>
          </a:custGeom>
          <a:solidFill>
            <a:srgbClr val="564C42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8" name="object 108"/>
          <p:cNvSpPr/>
          <p:nvPr/>
        </p:nvSpPr>
        <p:spPr>
          <a:xfrm>
            <a:off x="6853109" y="2764159"/>
            <a:ext cx="286999" cy="508299"/>
          </a:xfrm>
          <a:custGeom>
            <a:avLst/>
            <a:gdLst/>
            <a:ahLst/>
            <a:cxnLst/>
            <a:rect l="l" t="t" r="r" b="b"/>
            <a:pathLst>
              <a:path w="316229" h="560070">
                <a:moveTo>
                  <a:pt x="315880" y="50800"/>
                </a:moveTo>
                <a:lnTo>
                  <a:pt x="290474" y="50800"/>
                </a:lnTo>
                <a:lnTo>
                  <a:pt x="290474" y="534059"/>
                </a:lnTo>
                <a:lnTo>
                  <a:pt x="0" y="534059"/>
                </a:lnTo>
                <a:lnTo>
                  <a:pt x="0" y="559459"/>
                </a:lnTo>
                <a:lnTo>
                  <a:pt x="310193" y="559459"/>
                </a:lnTo>
                <a:lnTo>
                  <a:pt x="315880" y="553773"/>
                </a:lnTo>
                <a:lnTo>
                  <a:pt x="315880" y="50800"/>
                </a:lnTo>
                <a:close/>
              </a:path>
              <a:path w="316229" h="560070">
                <a:moveTo>
                  <a:pt x="119683" y="0"/>
                </a:moveTo>
                <a:lnTo>
                  <a:pt x="43463" y="38100"/>
                </a:lnTo>
                <a:lnTo>
                  <a:pt x="119683" y="76200"/>
                </a:lnTo>
                <a:lnTo>
                  <a:pt x="119683" y="50800"/>
                </a:lnTo>
                <a:lnTo>
                  <a:pt x="315880" y="50800"/>
                </a:lnTo>
                <a:lnTo>
                  <a:pt x="315880" y="31085"/>
                </a:lnTo>
                <a:lnTo>
                  <a:pt x="310193" y="25400"/>
                </a:lnTo>
                <a:lnTo>
                  <a:pt x="119683" y="25400"/>
                </a:lnTo>
                <a:lnTo>
                  <a:pt x="119683" y="0"/>
                </a:lnTo>
                <a:close/>
              </a:path>
            </a:pathLst>
          </a:custGeom>
          <a:solidFill>
            <a:srgbClr val="564C42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9" name="object 109"/>
          <p:cNvSpPr/>
          <p:nvPr/>
        </p:nvSpPr>
        <p:spPr>
          <a:xfrm>
            <a:off x="4169844" y="3151987"/>
            <a:ext cx="773397" cy="427616"/>
          </a:xfrm>
          <a:custGeom>
            <a:avLst/>
            <a:gdLst/>
            <a:ahLst/>
            <a:cxnLst/>
            <a:rect l="l" t="t" r="r" b="b"/>
            <a:pathLst>
              <a:path w="852170" h="471170">
                <a:moveTo>
                  <a:pt x="114090" y="47553"/>
                </a:moveTo>
                <a:lnTo>
                  <a:pt x="60897" y="47553"/>
                </a:lnTo>
                <a:lnTo>
                  <a:pt x="839649" y="470806"/>
                </a:lnTo>
                <a:lnTo>
                  <a:pt x="851783" y="448491"/>
                </a:lnTo>
                <a:lnTo>
                  <a:pt x="114090" y="47553"/>
                </a:lnTo>
                <a:close/>
              </a:path>
              <a:path w="852170" h="471170">
                <a:moveTo>
                  <a:pt x="0" y="0"/>
                </a:moveTo>
                <a:lnTo>
                  <a:pt x="48761" y="69869"/>
                </a:lnTo>
                <a:lnTo>
                  <a:pt x="60897" y="47553"/>
                </a:lnTo>
                <a:lnTo>
                  <a:pt x="114090" y="47553"/>
                </a:lnTo>
                <a:lnTo>
                  <a:pt x="73032" y="25238"/>
                </a:lnTo>
                <a:lnTo>
                  <a:pt x="85167" y="2922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0" name="object 110"/>
          <p:cNvSpPr/>
          <p:nvPr/>
        </p:nvSpPr>
        <p:spPr>
          <a:xfrm>
            <a:off x="2379508" y="3028195"/>
            <a:ext cx="663324" cy="258184"/>
          </a:xfrm>
          <a:custGeom>
            <a:avLst/>
            <a:gdLst/>
            <a:ahLst/>
            <a:cxnLst/>
            <a:rect l="l" t="t" r="r" b="b"/>
            <a:pathLst>
              <a:path w="730885" h="284479">
                <a:moveTo>
                  <a:pt x="58739" y="212575"/>
                </a:moveTo>
                <a:lnTo>
                  <a:pt x="0" y="274297"/>
                </a:lnTo>
                <a:lnTo>
                  <a:pt x="84634" y="284242"/>
                </a:lnTo>
                <a:lnTo>
                  <a:pt x="76002" y="260353"/>
                </a:lnTo>
                <a:lnTo>
                  <a:pt x="142155" y="236463"/>
                </a:lnTo>
                <a:lnTo>
                  <a:pt x="67370" y="236463"/>
                </a:lnTo>
                <a:lnTo>
                  <a:pt x="58739" y="212575"/>
                </a:lnTo>
                <a:close/>
              </a:path>
              <a:path w="730885" h="284479">
                <a:moveTo>
                  <a:pt x="722150" y="0"/>
                </a:moveTo>
                <a:lnTo>
                  <a:pt x="67370" y="236463"/>
                </a:lnTo>
                <a:lnTo>
                  <a:pt x="142155" y="236463"/>
                </a:lnTo>
                <a:lnTo>
                  <a:pt x="730782" y="23889"/>
                </a:lnTo>
                <a:lnTo>
                  <a:pt x="72215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1" name="object 111"/>
          <p:cNvSpPr/>
          <p:nvPr/>
        </p:nvSpPr>
        <p:spPr>
          <a:xfrm>
            <a:off x="4874239" y="3838175"/>
            <a:ext cx="795297" cy="3457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2" name="object 112"/>
          <p:cNvSpPr/>
          <p:nvPr/>
        </p:nvSpPr>
        <p:spPr>
          <a:xfrm>
            <a:off x="4943395" y="3757493"/>
            <a:ext cx="656985" cy="5301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3" name="object 113"/>
          <p:cNvSpPr/>
          <p:nvPr/>
        </p:nvSpPr>
        <p:spPr>
          <a:xfrm>
            <a:off x="5555222" y="3867702"/>
            <a:ext cx="61088" cy="243200"/>
          </a:xfrm>
          <a:custGeom>
            <a:avLst/>
            <a:gdLst/>
            <a:ahLst/>
            <a:cxnLst/>
            <a:rect l="l" t="t" r="r" b="b"/>
            <a:pathLst>
              <a:path w="67310" h="267970">
                <a:moveTo>
                  <a:pt x="33491" y="267856"/>
                </a:moveTo>
                <a:lnTo>
                  <a:pt x="20455" y="257331"/>
                </a:lnTo>
                <a:lnTo>
                  <a:pt x="9809" y="228629"/>
                </a:lnTo>
                <a:lnTo>
                  <a:pt x="2631" y="186059"/>
                </a:lnTo>
                <a:lnTo>
                  <a:pt x="0" y="133928"/>
                </a:lnTo>
                <a:lnTo>
                  <a:pt x="2631" y="81797"/>
                </a:lnTo>
                <a:lnTo>
                  <a:pt x="9809" y="39226"/>
                </a:lnTo>
                <a:lnTo>
                  <a:pt x="20455" y="10524"/>
                </a:lnTo>
                <a:lnTo>
                  <a:pt x="33491" y="0"/>
                </a:lnTo>
                <a:lnTo>
                  <a:pt x="46527" y="10524"/>
                </a:lnTo>
                <a:lnTo>
                  <a:pt x="57173" y="39226"/>
                </a:lnTo>
                <a:lnTo>
                  <a:pt x="64351" y="81797"/>
                </a:lnTo>
                <a:lnTo>
                  <a:pt x="66983" y="133928"/>
                </a:lnTo>
                <a:lnTo>
                  <a:pt x="64351" y="186059"/>
                </a:lnTo>
                <a:lnTo>
                  <a:pt x="57173" y="228629"/>
                </a:lnTo>
                <a:lnTo>
                  <a:pt x="46527" y="257331"/>
                </a:lnTo>
                <a:lnTo>
                  <a:pt x="33491" y="267856"/>
                </a:lnTo>
                <a:close/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4" name="object 114"/>
          <p:cNvSpPr/>
          <p:nvPr/>
        </p:nvSpPr>
        <p:spPr>
          <a:xfrm>
            <a:off x="4928813" y="3867702"/>
            <a:ext cx="656985" cy="243200"/>
          </a:xfrm>
          <a:custGeom>
            <a:avLst/>
            <a:gdLst/>
            <a:ahLst/>
            <a:cxnLst/>
            <a:rect l="l" t="t" r="r" b="b"/>
            <a:pathLst>
              <a:path w="723900" h="267970">
                <a:moveTo>
                  <a:pt x="723701" y="267856"/>
                </a:moveTo>
                <a:lnTo>
                  <a:pt x="33491" y="267856"/>
                </a:lnTo>
                <a:lnTo>
                  <a:pt x="20455" y="257331"/>
                </a:lnTo>
                <a:lnTo>
                  <a:pt x="9809" y="228629"/>
                </a:lnTo>
                <a:lnTo>
                  <a:pt x="2631" y="186059"/>
                </a:lnTo>
                <a:lnTo>
                  <a:pt x="0" y="133928"/>
                </a:lnTo>
                <a:lnTo>
                  <a:pt x="2631" y="81797"/>
                </a:lnTo>
                <a:lnTo>
                  <a:pt x="9809" y="39226"/>
                </a:lnTo>
                <a:lnTo>
                  <a:pt x="20455" y="10524"/>
                </a:lnTo>
                <a:lnTo>
                  <a:pt x="33491" y="0"/>
                </a:lnTo>
                <a:lnTo>
                  <a:pt x="723701" y="0"/>
                </a:lnTo>
              </a:path>
            </a:pathLst>
          </a:custGeom>
          <a:ln w="12703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5" name="object 115"/>
          <p:cNvSpPr txBox="1"/>
          <p:nvPr/>
        </p:nvSpPr>
        <p:spPr>
          <a:xfrm>
            <a:off x="5055020" y="3819860"/>
            <a:ext cx="399954" cy="165207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160486" y="3987253"/>
            <a:ext cx="19075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8"/>
              </a:lnSpc>
            </a:pPr>
            <a:r>
              <a:rPr sz="998" spc="9" dirty="0">
                <a:solidFill>
                  <a:srgbClr val="FFFFFF"/>
                </a:solidFill>
                <a:latin typeface="Calibri"/>
                <a:cs typeface="Calibri"/>
              </a:rPr>
              <a:t>Bus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885765" y="2339788"/>
            <a:ext cx="783771" cy="34578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8" name="object 118"/>
          <p:cNvSpPr/>
          <p:nvPr/>
        </p:nvSpPr>
        <p:spPr>
          <a:xfrm>
            <a:off x="4989499" y="2270632"/>
            <a:ext cx="576303" cy="53019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9" name="object 119"/>
          <p:cNvSpPr/>
          <p:nvPr/>
        </p:nvSpPr>
        <p:spPr>
          <a:xfrm>
            <a:off x="5555223" y="2377524"/>
            <a:ext cx="61088" cy="243200"/>
          </a:xfrm>
          <a:custGeom>
            <a:avLst/>
            <a:gdLst/>
            <a:ahLst/>
            <a:cxnLst/>
            <a:rect l="l" t="t" r="r" b="b"/>
            <a:pathLst>
              <a:path w="67310" h="267969">
                <a:moveTo>
                  <a:pt x="33490" y="267856"/>
                </a:moveTo>
                <a:lnTo>
                  <a:pt x="20454" y="257331"/>
                </a:lnTo>
                <a:lnTo>
                  <a:pt x="9809" y="228629"/>
                </a:lnTo>
                <a:lnTo>
                  <a:pt x="2631" y="186059"/>
                </a:lnTo>
                <a:lnTo>
                  <a:pt x="0" y="133928"/>
                </a:lnTo>
                <a:lnTo>
                  <a:pt x="2631" y="81797"/>
                </a:lnTo>
                <a:lnTo>
                  <a:pt x="9809" y="39226"/>
                </a:lnTo>
                <a:lnTo>
                  <a:pt x="20454" y="10524"/>
                </a:lnTo>
                <a:lnTo>
                  <a:pt x="33490" y="0"/>
                </a:lnTo>
                <a:lnTo>
                  <a:pt x="46527" y="10524"/>
                </a:lnTo>
                <a:lnTo>
                  <a:pt x="57172" y="39226"/>
                </a:lnTo>
                <a:lnTo>
                  <a:pt x="64349" y="81797"/>
                </a:lnTo>
                <a:lnTo>
                  <a:pt x="66981" y="133928"/>
                </a:lnTo>
                <a:lnTo>
                  <a:pt x="64349" y="186059"/>
                </a:lnTo>
                <a:lnTo>
                  <a:pt x="57172" y="228629"/>
                </a:lnTo>
                <a:lnTo>
                  <a:pt x="46527" y="257331"/>
                </a:lnTo>
                <a:lnTo>
                  <a:pt x="33490" y="267856"/>
                </a:lnTo>
                <a:close/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20" name="object 120"/>
          <p:cNvSpPr/>
          <p:nvPr/>
        </p:nvSpPr>
        <p:spPr>
          <a:xfrm>
            <a:off x="4937384" y="2377524"/>
            <a:ext cx="648340" cy="243200"/>
          </a:xfrm>
          <a:custGeom>
            <a:avLst/>
            <a:gdLst/>
            <a:ahLst/>
            <a:cxnLst/>
            <a:rect l="l" t="t" r="r" b="b"/>
            <a:pathLst>
              <a:path w="714375" h="267969">
                <a:moveTo>
                  <a:pt x="714259" y="267856"/>
                </a:moveTo>
                <a:lnTo>
                  <a:pt x="33490" y="267856"/>
                </a:lnTo>
                <a:lnTo>
                  <a:pt x="20454" y="257331"/>
                </a:lnTo>
                <a:lnTo>
                  <a:pt x="9809" y="228629"/>
                </a:lnTo>
                <a:lnTo>
                  <a:pt x="2631" y="186059"/>
                </a:lnTo>
                <a:lnTo>
                  <a:pt x="0" y="133928"/>
                </a:lnTo>
                <a:lnTo>
                  <a:pt x="2631" y="81797"/>
                </a:lnTo>
                <a:lnTo>
                  <a:pt x="9809" y="39226"/>
                </a:lnTo>
                <a:lnTo>
                  <a:pt x="20454" y="10524"/>
                </a:lnTo>
                <a:lnTo>
                  <a:pt x="33490" y="0"/>
                </a:lnTo>
                <a:lnTo>
                  <a:pt x="714259" y="0"/>
                </a:lnTo>
              </a:path>
            </a:pathLst>
          </a:custGeom>
          <a:ln w="12703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21" name="object 121"/>
          <p:cNvSpPr txBox="1"/>
          <p:nvPr/>
        </p:nvSpPr>
        <p:spPr>
          <a:xfrm>
            <a:off x="5113163" y="2347679"/>
            <a:ext cx="29276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8"/>
              </a:lnSpc>
            </a:pPr>
            <a:r>
              <a:rPr sz="998" spc="-1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5139868" y="2479888"/>
            <a:ext cx="239166" cy="165207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998" spc="9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8032377" y="2466575"/>
            <a:ext cx="783771" cy="34578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24" name="object 124"/>
          <p:cNvSpPr/>
          <p:nvPr/>
        </p:nvSpPr>
        <p:spPr>
          <a:xfrm>
            <a:off x="8136111" y="2397419"/>
            <a:ext cx="576303" cy="5186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25" name="object 125"/>
          <p:cNvSpPr/>
          <p:nvPr/>
        </p:nvSpPr>
        <p:spPr>
          <a:xfrm>
            <a:off x="8079347" y="2501375"/>
            <a:ext cx="685968" cy="24309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26" name="object 126"/>
          <p:cNvSpPr/>
          <p:nvPr/>
        </p:nvSpPr>
        <p:spPr>
          <a:xfrm>
            <a:off x="8704525" y="2501375"/>
            <a:ext cx="61088" cy="243200"/>
          </a:xfrm>
          <a:custGeom>
            <a:avLst/>
            <a:gdLst/>
            <a:ahLst/>
            <a:cxnLst/>
            <a:rect l="l" t="t" r="r" b="b"/>
            <a:pathLst>
              <a:path w="67309" h="267969">
                <a:moveTo>
                  <a:pt x="33490" y="267857"/>
                </a:moveTo>
                <a:lnTo>
                  <a:pt x="20454" y="257332"/>
                </a:lnTo>
                <a:lnTo>
                  <a:pt x="9809" y="228630"/>
                </a:lnTo>
                <a:lnTo>
                  <a:pt x="2631" y="186059"/>
                </a:lnTo>
                <a:lnTo>
                  <a:pt x="0" y="133928"/>
                </a:lnTo>
                <a:lnTo>
                  <a:pt x="2631" y="81797"/>
                </a:lnTo>
                <a:lnTo>
                  <a:pt x="9809" y="39226"/>
                </a:lnTo>
                <a:lnTo>
                  <a:pt x="20454" y="10524"/>
                </a:lnTo>
                <a:lnTo>
                  <a:pt x="33490" y="0"/>
                </a:lnTo>
                <a:lnTo>
                  <a:pt x="46527" y="10524"/>
                </a:lnTo>
                <a:lnTo>
                  <a:pt x="57172" y="39226"/>
                </a:lnTo>
                <a:lnTo>
                  <a:pt x="64350" y="81797"/>
                </a:lnTo>
                <a:lnTo>
                  <a:pt x="66981" y="133928"/>
                </a:lnTo>
                <a:lnTo>
                  <a:pt x="64350" y="186059"/>
                </a:lnTo>
                <a:lnTo>
                  <a:pt x="57172" y="228630"/>
                </a:lnTo>
                <a:lnTo>
                  <a:pt x="46527" y="257332"/>
                </a:lnTo>
                <a:lnTo>
                  <a:pt x="33490" y="267857"/>
                </a:lnTo>
                <a:close/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27" name="object 127"/>
          <p:cNvSpPr/>
          <p:nvPr/>
        </p:nvSpPr>
        <p:spPr>
          <a:xfrm>
            <a:off x="8079348" y="2501375"/>
            <a:ext cx="655832" cy="243200"/>
          </a:xfrm>
          <a:custGeom>
            <a:avLst/>
            <a:gdLst/>
            <a:ahLst/>
            <a:cxnLst/>
            <a:rect l="l" t="t" r="r" b="b"/>
            <a:pathLst>
              <a:path w="722629" h="267969">
                <a:moveTo>
                  <a:pt x="722343" y="267857"/>
                </a:moveTo>
                <a:lnTo>
                  <a:pt x="33490" y="267857"/>
                </a:lnTo>
                <a:lnTo>
                  <a:pt x="20454" y="257332"/>
                </a:lnTo>
                <a:lnTo>
                  <a:pt x="9809" y="228630"/>
                </a:lnTo>
                <a:lnTo>
                  <a:pt x="2631" y="186059"/>
                </a:lnTo>
                <a:lnTo>
                  <a:pt x="0" y="133928"/>
                </a:lnTo>
                <a:lnTo>
                  <a:pt x="2631" y="81797"/>
                </a:lnTo>
                <a:lnTo>
                  <a:pt x="9809" y="39226"/>
                </a:lnTo>
                <a:lnTo>
                  <a:pt x="20454" y="10524"/>
                </a:lnTo>
                <a:lnTo>
                  <a:pt x="33490" y="0"/>
                </a:lnTo>
                <a:lnTo>
                  <a:pt x="722343" y="0"/>
                </a:lnTo>
              </a:path>
            </a:pathLst>
          </a:custGeom>
          <a:ln w="12703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28" name="object 128"/>
          <p:cNvSpPr txBox="1"/>
          <p:nvPr/>
        </p:nvSpPr>
        <p:spPr>
          <a:xfrm>
            <a:off x="8258773" y="2471498"/>
            <a:ext cx="29276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8"/>
              </a:lnSpc>
            </a:pPr>
            <a:r>
              <a:rPr sz="998" spc="-1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8285480" y="2603707"/>
            <a:ext cx="239166" cy="165207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998" spc="9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4169845" y="3151987"/>
            <a:ext cx="767634" cy="845435"/>
          </a:xfrm>
          <a:custGeom>
            <a:avLst/>
            <a:gdLst/>
            <a:ahLst/>
            <a:cxnLst/>
            <a:rect l="l" t="t" r="r" b="b"/>
            <a:pathLst>
              <a:path w="845820" h="931545">
                <a:moveTo>
                  <a:pt x="76057" y="64990"/>
                </a:moveTo>
                <a:lnTo>
                  <a:pt x="41770" y="64990"/>
                </a:lnTo>
                <a:lnTo>
                  <a:pt x="826858" y="931070"/>
                </a:lnTo>
                <a:lnTo>
                  <a:pt x="845685" y="914012"/>
                </a:lnTo>
                <a:lnTo>
                  <a:pt x="76057" y="64990"/>
                </a:lnTo>
                <a:close/>
              </a:path>
              <a:path w="845820" h="931545">
                <a:moveTo>
                  <a:pt x="0" y="0"/>
                </a:moveTo>
                <a:lnTo>
                  <a:pt x="22943" y="82047"/>
                </a:lnTo>
                <a:lnTo>
                  <a:pt x="41770" y="64990"/>
                </a:lnTo>
                <a:lnTo>
                  <a:pt x="76057" y="64990"/>
                </a:lnTo>
                <a:lnTo>
                  <a:pt x="60596" y="47934"/>
                </a:lnTo>
                <a:lnTo>
                  <a:pt x="79423" y="30877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31" name="object 131"/>
          <p:cNvSpPr/>
          <p:nvPr/>
        </p:nvSpPr>
        <p:spPr>
          <a:xfrm>
            <a:off x="6853110" y="3248852"/>
            <a:ext cx="397072" cy="293338"/>
          </a:xfrm>
          <a:custGeom>
            <a:avLst/>
            <a:gdLst/>
            <a:ahLst/>
            <a:cxnLst/>
            <a:rect l="l" t="t" r="r" b="b"/>
            <a:pathLst>
              <a:path w="437515" h="323214">
                <a:moveTo>
                  <a:pt x="437140" y="246454"/>
                </a:moveTo>
                <a:lnTo>
                  <a:pt x="360920" y="246454"/>
                </a:lnTo>
                <a:lnTo>
                  <a:pt x="399030" y="322656"/>
                </a:lnTo>
                <a:lnTo>
                  <a:pt x="437140" y="246454"/>
                </a:lnTo>
                <a:close/>
              </a:path>
              <a:path w="437515" h="323214">
                <a:moveTo>
                  <a:pt x="406045" y="0"/>
                </a:moveTo>
                <a:lnTo>
                  <a:pt x="0" y="0"/>
                </a:lnTo>
                <a:lnTo>
                  <a:pt x="0" y="25400"/>
                </a:lnTo>
                <a:lnTo>
                  <a:pt x="386326" y="25400"/>
                </a:lnTo>
                <a:lnTo>
                  <a:pt x="386326" y="246454"/>
                </a:lnTo>
                <a:lnTo>
                  <a:pt x="411734" y="246454"/>
                </a:lnTo>
                <a:lnTo>
                  <a:pt x="411734" y="5685"/>
                </a:lnTo>
                <a:lnTo>
                  <a:pt x="40604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32" name="object 132"/>
          <p:cNvSpPr/>
          <p:nvPr/>
        </p:nvSpPr>
        <p:spPr>
          <a:xfrm>
            <a:off x="8032377" y="3112033"/>
            <a:ext cx="783771" cy="34578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33" name="object 133"/>
          <p:cNvSpPr/>
          <p:nvPr/>
        </p:nvSpPr>
        <p:spPr>
          <a:xfrm>
            <a:off x="8090007" y="3031351"/>
            <a:ext cx="656985" cy="5301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34" name="object 134"/>
          <p:cNvSpPr/>
          <p:nvPr/>
        </p:nvSpPr>
        <p:spPr>
          <a:xfrm>
            <a:off x="8079347" y="3140799"/>
            <a:ext cx="685968" cy="24309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35" name="object 135"/>
          <p:cNvSpPr/>
          <p:nvPr/>
        </p:nvSpPr>
        <p:spPr>
          <a:xfrm>
            <a:off x="8704525" y="3140798"/>
            <a:ext cx="61088" cy="243200"/>
          </a:xfrm>
          <a:custGeom>
            <a:avLst/>
            <a:gdLst/>
            <a:ahLst/>
            <a:cxnLst/>
            <a:rect l="l" t="t" r="r" b="b"/>
            <a:pathLst>
              <a:path w="67309" h="267970">
                <a:moveTo>
                  <a:pt x="33490" y="267857"/>
                </a:moveTo>
                <a:lnTo>
                  <a:pt x="20454" y="257332"/>
                </a:lnTo>
                <a:lnTo>
                  <a:pt x="9809" y="228630"/>
                </a:lnTo>
                <a:lnTo>
                  <a:pt x="2631" y="186059"/>
                </a:lnTo>
                <a:lnTo>
                  <a:pt x="0" y="133928"/>
                </a:lnTo>
                <a:lnTo>
                  <a:pt x="2631" y="81797"/>
                </a:lnTo>
                <a:lnTo>
                  <a:pt x="9809" y="39226"/>
                </a:lnTo>
                <a:lnTo>
                  <a:pt x="20454" y="10524"/>
                </a:lnTo>
                <a:lnTo>
                  <a:pt x="33490" y="0"/>
                </a:lnTo>
                <a:lnTo>
                  <a:pt x="46527" y="10524"/>
                </a:lnTo>
                <a:lnTo>
                  <a:pt x="57172" y="39226"/>
                </a:lnTo>
                <a:lnTo>
                  <a:pt x="64350" y="81797"/>
                </a:lnTo>
                <a:lnTo>
                  <a:pt x="66981" y="133928"/>
                </a:lnTo>
                <a:lnTo>
                  <a:pt x="64350" y="186059"/>
                </a:lnTo>
                <a:lnTo>
                  <a:pt x="57172" y="228630"/>
                </a:lnTo>
                <a:lnTo>
                  <a:pt x="46527" y="257332"/>
                </a:lnTo>
                <a:lnTo>
                  <a:pt x="33490" y="267857"/>
                </a:lnTo>
                <a:close/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36" name="object 136"/>
          <p:cNvSpPr/>
          <p:nvPr/>
        </p:nvSpPr>
        <p:spPr>
          <a:xfrm>
            <a:off x="8079348" y="3140798"/>
            <a:ext cx="655832" cy="243200"/>
          </a:xfrm>
          <a:custGeom>
            <a:avLst/>
            <a:gdLst/>
            <a:ahLst/>
            <a:cxnLst/>
            <a:rect l="l" t="t" r="r" b="b"/>
            <a:pathLst>
              <a:path w="722629" h="267970">
                <a:moveTo>
                  <a:pt x="722343" y="267857"/>
                </a:moveTo>
                <a:lnTo>
                  <a:pt x="33490" y="267857"/>
                </a:lnTo>
                <a:lnTo>
                  <a:pt x="20454" y="257332"/>
                </a:lnTo>
                <a:lnTo>
                  <a:pt x="9809" y="228630"/>
                </a:lnTo>
                <a:lnTo>
                  <a:pt x="2631" y="186059"/>
                </a:lnTo>
                <a:lnTo>
                  <a:pt x="0" y="133928"/>
                </a:lnTo>
                <a:lnTo>
                  <a:pt x="2631" y="81797"/>
                </a:lnTo>
                <a:lnTo>
                  <a:pt x="9809" y="39226"/>
                </a:lnTo>
                <a:lnTo>
                  <a:pt x="20454" y="10524"/>
                </a:lnTo>
                <a:lnTo>
                  <a:pt x="33490" y="0"/>
                </a:lnTo>
                <a:lnTo>
                  <a:pt x="722343" y="0"/>
                </a:lnTo>
              </a:path>
            </a:pathLst>
          </a:custGeom>
          <a:ln w="12703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37" name="object 137"/>
          <p:cNvSpPr txBox="1"/>
          <p:nvPr/>
        </p:nvSpPr>
        <p:spPr>
          <a:xfrm>
            <a:off x="8204940" y="3093155"/>
            <a:ext cx="399954" cy="326399"/>
          </a:xfrm>
          <a:prstGeom prst="rect">
            <a:avLst/>
          </a:prstGeom>
        </p:spPr>
        <p:txBody>
          <a:bodyPr vert="horz" wrap="square" lIns="0" tIns="18442" rIns="0" bIns="0" rtlCol="0">
            <a:spAutoFit/>
          </a:bodyPr>
          <a:lstStyle/>
          <a:p>
            <a:pPr marL="105468" marR="4611" indent="-94517">
              <a:lnSpc>
                <a:spcPts val="1180"/>
              </a:lnSpc>
              <a:spcBef>
                <a:spcPts val="145"/>
              </a:spcBef>
            </a:pP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998" spc="9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Bus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6853109" y="3227769"/>
            <a:ext cx="1226372" cy="69156"/>
          </a:xfrm>
          <a:custGeom>
            <a:avLst/>
            <a:gdLst/>
            <a:ahLst/>
            <a:cxnLst/>
            <a:rect l="l" t="t" r="r" b="b"/>
            <a:pathLst>
              <a:path w="1351279" h="76200">
                <a:moveTo>
                  <a:pt x="675567" y="23230"/>
                </a:moveTo>
                <a:lnTo>
                  <a:pt x="0" y="23230"/>
                </a:lnTo>
                <a:lnTo>
                  <a:pt x="0" y="48630"/>
                </a:lnTo>
                <a:lnTo>
                  <a:pt x="670327" y="48630"/>
                </a:lnTo>
                <a:lnTo>
                  <a:pt x="675567" y="50800"/>
                </a:lnTo>
                <a:lnTo>
                  <a:pt x="1274913" y="50800"/>
                </a:lnTo>
                <a:lnTo>
                  <a:pt x="1274913" y="76200"/>
                </a:lnTo>
                <a:lnTo>
                  <a:pt x="1351133" y="38100"/>
                </a:lnTo>
                <a:lnTo>
                  <a:pt x="1325727" y="25400"/>
                </a:lnTo>
                <a:lnTo>
                  <a:pt x="680806" y="25400"/>
                </a:lnTo>
                <a:lnTo>
                  <a:pt x="675567" y="23230"/>
                </a:lnTo>
                <a:close/>
              </a:path>
              <a:path w="1351279" h="76200">
                <a:moveTo>
                  <a:pt x="1274913" y="0"/>
                </a:moveTo>
                <a:lnTo>
                  <a:pt x="1274913" y="25400"/>
                </a:lnTo>
                <a:lnTo>
                  <a:pt x="1325727" y="25400"/>
                </a:lnTo>
                <a:lnTo>
                  <a:pt x="1274913" y="0"/>
                </a:lnTo>
                <a:close/>
              </a:path>
            </a:pathLst>
          </a:custGeom>
          <a:solidFill>
            <a:srgbClr val="564C42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39" name="object 139"/>
          <p:cNvSpPr/>
          <p:nvPr/>
        </p:nvSpPr>
        <p:spPr>
          <a:xfrm>
            <a:off x="6853109" y="2588347"/>
            <a:ext cx="1226372" cy="684071"/>
          </a:xfrm>
          <a:custGeom>
            <a:avLst/>
            <a:gdLst/>
            <a:ahLst/>
            <a:cxnLst/>
            <a:rect l="l" t="t" r="r" b="b"/>
            <a:pathLst>
              <a:path w="1351279" h="753745">
                <a:moveTo>
                  <a:pt x="1274913" y="0"/>
                </a:moveTo>
                <a:lnTo>
                  <a:pt x="1274913" y="25400"/>
                </a:lnTo>
                <a:lnTo>
                  <a:pt x="1036868" y="25400"/>
                </a:lnTo>
                <a:lnTo>
                  <a:pt x="1031181" y="31085"/>
                </a:lnTo>
                <a:lnTo>
                  <a:pt x="1031181" y="727779"/>
                </a:lnTo>
                <a:lnTo>
                  <a:pt x="0" y="727779"/>
                </a:lnTo>
                <a:lnTo>
                  <a:pt x="0" y="753179"/>
                </a:lnTo>
                <a:lnTo>
                  <a:pt x="1050900" y="753179"/>
                </a:lnTo>
                <a:lnTo>
                  <a:pt x="1056589" y="747494"/>
                </a:lnTo>
                <a:lnTo>
                  <a:pt x="1056589" y="50800"/>
                </a:lnTo>
                <a:lnTo>
                  <a:pt x="1325727" y="50800"/>
                </a:lnTo>
                <a:lnTo>
                  <a:pt x="1351133" y="38100"/>
                </a:lnTo>
                <a:lnTo>
                  <a:pt x="1274913" y="0"/>
                </a:lnTo>
                <a:close/>
              </a:path>
              <a:path w="1351279" h="753745">
                <a:moveTo>
                  <a:pt x="1325727" y="50800"/>
                </a:moveTo>
                <a:lnTo>
                  <a:pt x="1274913" y="50800"/>
                </a:lnTo>
                <a:lnTo>
                  <a:pt x="1274913" y="76200"/>
                </a:lnTo>
                <a:lnTo>
                  <a:pt x="1325727" y="50800"/>
                </a:lnTo>
                <a:close/>
              </a:path>
            </a:pathLst>
          </a:custGeom>
          <a:solidFill>
            <a:srgbClr val="564C42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0" name="object 140"/>
          <p:cNvSpPr/>
          <p:nvPr/>
        </p:nvSpPr>
        <p:spPr>
          <a:xfrm>
            <a:off x="9118605" y="1160365"/>
            <a:ext cx="1571571" cy="158410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1" name="object 141"/>
          <p:cNvSpPr/>
          <p:nvPr/>
        </p:nvSpPr>
        <p:spPr>
          <a:xfrm>
            <a:off x="9118606" y="1160365"/>
            <a:ext cx="1571577" cy="1584255"/>
          </a:xfrm>
          <a:custGeom>
            <a:avLst/>
            <a:gdLst/>
            <a:ahLst/>
            <a:cxnLst/>
            <a:rect l="l" t="t" r="r" b="b"/>
            <a:pathLst>
              <a:path w="1731645" h="1745614">
                <a:moveTo>
                  <a:pt x="0" y="180336"/>
                </a:moveTo>
                <a:lnTo>
                  <a:pt x="6443" y="132395"/>
                </a:lnTo>
                <a:lnTo>
                  <a:pt x="24627" y="89317"/>
                </a:lnTo>
                <a:lnTo>
                  <a:pt x="52833" y="52819"/>
                </a:lnTo>
                <a:lnTo>
                  <a:pt x="89341" y="24621"/>
                </a:lnTo>
                <a:lnTo>
                  <a:pt x="132432" y="6441"/>
                </a:lnTo>
                <a:lnTo>
                  <a:pt x="180385" y="0"/>
                </a:lnTo>
                <a:lnTo>
                  <a:pt x="1551252" y="0"/>
                </a:lnTo>
                <a:lnTo>
                  <a:pt x="1599206" y="6441"/>
                </a:lnTo>
                <a:lnTo>
                  <a:pt x="1642297" y="24621"/>
                </a:lnTo>
                <a:lnTo>
                  <a:pt x="1678804" y="52819"/>
                </a:lnTo>
                <a:lnTo>
                  <a:pt x="1707010" y="89317"/>
                </a:lnTo>
                <a:lnTo>
                  <a:pt x="1725195" y="132395"/>
                </a:lnTo>
                <a:lnTo>
                  <a:pt x="1731638" y="180336"/>
                </a:lnTo>
                <a:lnTo>
                  <a:pt x="1731638" y="1565114"/>
                </a:lnTo>
                <a:lnTo>
                  <a:pt x="1725195" y="1613055"/>
                </a:lnTo>
                <a:lnTo>
                  <a:pt x="1707010" y="1656133"/>
                </a:lnTo>
                <a:lnTo>
                  <a:pt x="1678804" y="1692631"/>
                </a:lnTo>
                <a:lnTo>
                  <a:pt x="1642297" y="1720830"/>
                </a:lnTo>
                <a:lnTo>
                  <a:pt x="1599206" y="1739009"/>
                </a:lnTo>
                <a:lnTo>
                  <a:pt x="1551252" y="1745451"/>
                </a:lnTo>
                <a:lnTo>
                  <a:pt x="180385" y="1745451"/>
                </a:lnTo>
                <a:lnTo>
                  <a:pt x="132432" y="1739009"/>
                </a:lnTo>
                <a:lnTo>
                  <a:pt x="89341" y="1720830"/>
                </a:lnTo>
                <a:lnTo>
                  <a:pt x="52833" y="1692631"/>
                </a:lnTo>
                <a:lnTo>
                  <a:pt x="24627" y="1656133"/>
                </a:lnTo>
                <a:lnTo>
                  <a:pt x="6443" y="1613055"/>
                </a:lnTo>
                <a:lnTo>
                  <a:pt x="0" y="1565114"/>
                </a:lnTo>
                <a:lnTo>
                  <a:pt x="0" y="180336"/>
                </a:lnTo>
                <a:close/>
              </a:path>
            </a:pathLst>
          </a:custGeom>
          <a:ln w="13525">
            <a:solidFill>
              <a:srgbClr val="7074A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2" name="object 142"/>
          <p:cNvSpPr txBox="1"/>
          <p:nvPr/>
        </p:nvSpPr>
        <p:spPr>
          <a:xfrm>
            <a:off x="9772197" y="1222658"/>
            <a:ext cx="803942" cy="201316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1527">
              <a:spcBef>
                <a:spcPts val="100"/>
              </a:spcBef>
            </a:pPr>
            <a:r>
              <a:rPr sz="1225" b="1" spc="-9" dirty="0">
                <a:solidFill>
                  <a:srgbClr val="636466"/>
                </a:solidFill>
                <a:latin typeface="Calibri"/>
                <a:cs typeface="Calibri"/>
              </a:rPr>
              <a:t>Big </a:t>
            </a:r>
            <a:r>
              <a:rPr sz="1225" b="1" spc="-18" dirty="0">
                <a:solidFill>
                  <a:srgbClr val="636466"/>
                </a:solidFill>
                <a:latin typeface="Calibri"/>
                <a:cs typeface="Calibri"/>
              </a:rPr>
              <a:t>Data </a:t>
            </a:r>
            <a:r>
              <a:rPr sz="1225" b="1" spc="-36" dirty="0">
                <a:solidFill>
                  <a:srgbClr val="636466"/>
                </a:solidFill>
                <a:latin typeface="Calibri"/>
                <a:cs typeface="Calibri"/>
              </a:rPr>
              <a:t>/</a:t>
            </a:r>
            <a:r>
              <a:rPr sz="1225" b="1" spc="-118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1225" b="1" spc="-14" dirty="0">
                <a:solidFill>
                  <a:srgbClr val="636466"/>
                </a:solidFill>
                <a:latin typeface="Calibri"/>
                <a:cs typeface="Calibri"/>
              </a:rPr>
              <a:t>BI</a:t>
            </a:r>
            <a:endParaRPr sz="1225">
              <a:latin typeface="Calibri"/>
              <a:cs typeface="Calibri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6153630" y="2166898"/>
            <a:ext cx="749193" cy="33425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4" name="object 144"/>
          <p:cNvSpPr/>
          <p:nvPr/>
        </p:nvSpPr>
        <p:spPr>
          <a:xfrm>
            <a:off x="6222786" y="2166897"/>
            <a:ext cx="656985" cy="3688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5" name="object 145"/>
          <p:cNvSpPr/>
          <p:nvPr/>
        </p:nvSpPr>
        <p:spPr>
          <a:xfrm>
            <a:off x="6206588" y="2199843"/>
            <a:ext cx="646611" cy="227063"/>
          </a:xfrm>
          <a:custGeom>
            <a:avLst/>
            <a:gdLst/>
            <a:ahLst/>
            <a:cxnLst/>
            <a:rect l="l" t="t" r="r" b="b"/>
            <a:pathLst>
              <a:path w="712470" h="250189">
                <a:moveTo>
                  <a:pt x="0" y="208254"/>
                </a:moveTo>
                <a:lnTo>
                  <a:pt x="33330" y="216585"/>
                </a:lnTo>
                <a:lnTo>
                  <a:pt x="41663" y="249906"/>
                </a:lnTo>
                <a:lnTo>
                  <a:pt x="0" y="208254"/>
                </a:lnTo>
                <a:lnTo>
                  <a:pt x="0" y="0"/>
                </a:lnTo>
                <a:lnTo>
                  <a:pt x="712372" y="0"/>
                </a:lnTo>
                <a:lnTo>
                  <a:pt x="712372" y="249906"/>
                </a:lnTo>
                <a:lnTo>
                  <a:pt x="41663" y="249906"/>
                </a:lnTo>
              </a:path>
            </a:pathLst>
          </a:custGeom>
          <a:ln w="12703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6" name="object 146"/>
          <p:cNvSpPr txBox="1"/>
          <p:nvPr/>
        </p:nvSpPr>
        <p:spPr>
          <a:xfrm>
            <a:off x="6346987" y="2240405"/>
            <a:ext cx="39880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8"/>
              </a:lnSpc>
            </a:pP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98" spc="-1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5616014" y="2278668"/>
            <a:ext cx="590710" cy="232249"/>
          </a:xfrm>
          <a:custGeom>
            <a:avLst/>
            <a:gdLst/>
            <a:ahLst/>
            <a:cxnLst/>
            <a:rect l="l" t="t" r="r" b="b"/>
            <a:pathLst>
              <a:path w="650875" h="255905">
                <a:moveTo>
                  <a:pt x="574504" y="0"/>
                </a:moveTo>
                <a:lnTo>
                  <a:pt x="574504" y="25400"/>
                </a:lnTo>
                <a:lnTo>
                  <a:pt x="318347" y="25400"/>
                </a:lnTo>
                <a:lnTo>
                  <a:pt x="312658" y="31087"/>
                </a:lnTo>
                <a:lnTo>
                  <a:pt x="312658" y="230151"/>
                </a:lnTo>
                <a:lnTo>
                  <a:pt x="0" y="230151"/>
                </a:lnTo>
                <a:lnTo>
                  <a:pt x="0" y="255551"/>
                </a:lnTo>
                <a:lnTo>
                  <a:pt x="332378" y="255551"/>
                </a:lnTo>
                <a:lnTo>
                  <a:pt x="338066" y="249866"/>
                </a:lnTo>
                <a:lnTo>
                  <a:pt x="338066" y="50800"/>
                </a:lnTo>
                <a:lnTo>
                  <a:pt x="625318" y="50800"/>
                </a:lnTo>
                <a:lnTo>
                  <a:pt x="650725" y="38100"/>
                </a:lnTo>
                <a:lnTo>
                  <a:pt x="574504" y="0"/>
                </a:lnTo>
                <a:close/>
              </a:path>
              <a:path w="650875" h="255905">
                <a:moveTo>
                  <a:pt x="625318" y="50800"/>
                </a:moveTo>
                <a:lnTo>
                  <a:pt x="574504" y="50800"/>
                </a:lnTo>
                <a:lnTo>
                  <a:pt x="574504" y="76200"/>
                </a:lnTo>
                <a:lnTo>
                  <a:pt x="625318" y="50800"/>
                </a:lnTo>
                <a:close/>
              </a:path>
            </a:pathLst>
          </a:custGeom>
          <a:solidFill>
            <a:srgbClr val="564C42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8" name="object 148"/>
          <p:cNvSpPr/>
          <p:nvPr/>
        </p:nvSpPr>
        <p:spPr>
          <a:xfrm>
            <a:off x="9205087" y="3337689"/>
            <a:ext cx="651798" cy="242047"/>
          </a:xfrm>
          <a:custGeom>
            <a:avLst/>
            <a:gdLst/>
            <a:ahLst/>
            <a:cxnLst/>
            <a:rect l="l" t="t" r="r" b="b"/>
            <a:pathLst>
              <a:path w="718184" h="266700">
                <a:moveTo>
                  <a:pt x="689937" y="0"/>
                </a:moveTo>
                <a:lnTo>
                  <a:pt x="27758" y="0"/>
                </a:lnTo>
                <a:lnTo>
                  <a:pt x="16953" y="2180"/>
                </a:lnTo>
                <a:lnTo>
                  <a:pt x="8129" y="8127"/>
                </a:lnTo>
                <a:lnTo>
                  <a:pt x="2181" y="16948"/>
                </a:lnTo>
                <a:lnTo>
                  <a:pt x="0" y="27750"/>
                </a:lnTo>
                <a:lnTo>
                  <a:pt x="0" y="238646"/>
                </a:lnTo>
                <a:lnTo>
                  <a:pt x="2181" y="249448"/>
                </a:lnTo>
                <a:lnTo>
                  <a:pt x="8129" y="258269"/>
                </a:lnTo>
                <a:lnTo>
                  <a:pt x="16953" y="264216"/>
                </a:lnTo>
                <a:lnTo>
                  <a:pt x="27758" y="266397"/>
                </a:lnTo>
                <a:lnTo>
                  <a:pt x="689937" y="266397"/>
                </a:lnTo>
                <a:lnTo>
                  <a:pt x="700742" y="264216"/>
                </a:lnTo>
                <a:lnTo>
                  <a:pt x="709565" y="258269"/>
                </a:lnTo>
                <a:lnTo>
                  <a:pt x="715514" y="249448"/>
                </a:lnTo>
                <a:lnTo>
                  <a:pt x="717696" y="238646"/>
                </a:lnTo>
                <a:lnTo>
                  <a:pt x="717696" y="27750"/>
                </a:lnTo>
                <a:lnTo>
                  <a:pt x="715514" y="16948"/>
                </a:lnTo>
                <a:lnTo>
                  <a:pt x="709565" y="8127"/>
                </a:lnTo>
                <a:lnTo>
                  <a:pt x="700742" y="2180"/>
                </a:lnTo>
                <a:lnTo>
                  <a:pt x="6899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9" name="object 149"/>
          <p:cNvSpPr/>
          <p:nvPr/>
        </p:nvSpPr>
        <p:spPr>
          <a:xfrm>
            <a:off x="9205087" y="3337689"/>
            <a:ext cx="651798" cy="242047"/>
          </a:xfrm>
          <a:custGeom>
            <a:avLst/>
            <a:gdLst/>
            <a:ahLst/>
            <a:cxnLst/>
            <a:rect l="l" t="t" r="r" b="b"/>
            <a:pathLst>
              <a:path w="718184" h="266700">
                <a:moveTo>
                  <a:pt x="0" y="27750"/>
                </a:moveTo>
                <a:lnTo>
                  <a:pt x="2181" y="16948"/>
                </a:lnTo>
                <a:lnTo>
                  <a:pt x="8130" y="8127"/>
                </a:lnTo>
                <a:lnTo>
                  <a:pt x="16953" y="2180"/>
                </a:lnTo>
                <a:lnTo>
                  <a:pt x="27758" y="0"/>
                </a:lnTo>
                <a:lnTo>
                  <a:pt x="689938" y="0"/>
                </a:lnTo>
                <a:lnTo>
                  <a:pt x="700742" y="2180"/>
                </a:lnTo>
                <a:lnTo>
                  <a:pt x="709566" y="8127"/>
                </a:lnTo>
                <a:lnTo>
                  <a:pt x="715514" y="16948"/>
                </a:lnTo>
                <a:lnTo>
                  <a:pt x="717696" y="27750"/>
                </a:lnTo>
                <a:lnTo>
                  <a:pt x="717696" y="238647"/>
                </a:lnTo>
                <a:lnTo>
                  <a:pt x="715514" y="249449"/>
                </a:lnTo>
                <a:lnTo>
                  <a:pt x="709566" y="258269"/>
                </a:lnTo>
                <a:lnTo>
                  <a:pt x="700742" y="264217"/>
                </a:lnTo>
                <a:lnTo>
                  <a:pt x="689938" y="266397"/>
                </a:lnTo>
                <a:lnTo>
                  <a:pt x="27758" y="266397"/>
                </a:lnTo>
                <a:lnTo>
                  <a:pt x="16953" y="264217"/>
                </a:lnTo>
                <a:lnTo>
                  <a:pt x="8130" y="258269"/>
                </a:lnTo>
                <a:lnTo>
                  <a:pt x="2181" y="249449"/>
                </a:lnTo>
                <a:lnTo>
                  <a:pt x="0" y="238647"/>
                </a:lnTo>
                <a:lnTo>
                  <a:pt x="0" y="27750"/>
                </a:lnTo>
                <a:close/>
              </a:path>
            </a:pathLst>
          </a:custGeom>
          <a:ln w="13523">
            <a:solidFill>
              <a:srgbClr val="7074A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50" name="object 150"/>
          <p:cNvSpPr/>
          <p:nvPr/>
        </p:nvSpPr>
        <p:spPr>
          <a:xfrm>
            <a:off x="9898002" y="3341200"/>
            <a:ext cx="728446" cy="242047"/>
          </a:xfrm>
          <a:custGeom>
            <a:avLst/>
            <a:gdLst/>
            <a:ahLst/>
            <a:cxnLst/>
            <a:rect l="l" t="t" r="r" b="b"/>
            <a:pathLst>
              <a:path w="802640" h="266700">
                <a:moveTo>
                  <a:pt x="774692" y="0"/>
                </a:moveTo>
                <a:lnTo>
                  <a:pt x="27758" y="0"/>
                </a:lnTo>
                <a:lnTo>
                  <a:pt x="16953" y="2180"/>
                </a:lnTo>
                <a:lnTo>
                  <a:pt x="8130" y="8128"/>
                </a:lnTo>
                <a:lnTo>
                  <a:pt x="2181" y="16948"/>
                </a:lnTo>
                <a:lnTo>
                  <a:pt x="0" y="27750"/>
                </a:lnTo>
                <a:lnTo>
                  <a:pt x="0" y="238646"/>
                </a:lnTo>
                <a:lnTo>
                  <a:pt x="2181" y="249448"/>
                </a:lnTo>
                <a:lnTo>
                  <a:pt x="8130" y="258269"/>
                </a:lnTo>
                <a:lnTo>
                  <a:pt x="16953" y="264216"/>
                </a:lnTo>
                <a:lnTo>
                  <a:pt x="27758" y="266397"/>
                </a:lnTo>
                <a:lnTo>
                  <a:pt x="774692" y="266397"/>
                </a:lnTo>
                <a:lnTo>
                  <a:pt x="785497" y="264216"/>
                </a:lnTo>
                <a:lnTo>
                  <a:pt x="794320" y="258269"/>
                </a:lnTo>
                <a:lnTo>
                  <a:pt x="800269" y="249448"/>
                </a:lnTo>
                <a:lnTo>
                  <a:pt x="802450" y="238646"/>
                </a:lnTo>
                <a:lnTo>
                  <a:pt x="802450" y="27750"/>
                </a:lnTo>
                <a:lnTo>
                  <a:pt x="800269" y="16948"/>
                </a:lnTo>
                <a:lnTo>
                  <a:pt x="794320" y="8128"/>
                </a:lnTo>
                <a:lnTo>
                  <a:pt x="785497" y="2180"/>
                </a:lnTo>
                <a:lnTo>
                  <a:pt x="7746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51" name="object 151"/>
          <p:cNvSpPr/>
          <p:nvPr/>
        </p:nvSpPr>
        <p:spPr>
          <a:xfrm>
            <a:off x="9898002" y="3341200"/>
            <a:ext cx="728446" cy="242047"/>
          </a:xfrm>
          <a:custGeom>
            <a:avLst/>
            <a:gdLst/>
            <a:ahLst/>
            <a:cxnLst/>
            <a:rect l="l" t="t" r="r" b="b"/>
            <a:pathLst>
              <a:path w="802640" h="266700">
                <a:moveTo>
                  <a:pt x="0" y="27750"/>
                </a:moveTo>
                <a:lnTo>
                  <a:pt x="2181" y="16949"/>
                </a:lnTo>
                <a:lnTo>
                  <a:pt x="8130" y="8128"/>
                </a:lnTo>
                <a:lnTo>
                  <a:pt x="16953" y="2180"/>
                </a:lnTo>
                <a:lnTo>
                  <a:pt x="27758" y="0"/>
                </a:lnTo>
                <a:lnTo>
                  <a:pt x="774692" y="0"/>
                </a:lnTo>
                <a:lnTo>
                  <a:pt x="785497" y="2180"/>
                </a:lnTo>
                <a:lnTo>
                  <a:pt x="794320" y="8128"/>
                </a:lnTo>
                <a:lnTo>
                  <a:pt x="800269" y="16949"/>
                </a:lnTo>
                <a:lnTo>
                  <a:pt x="802451" y="27750"/>
                </a:lnTo>
                <a:lnTo>
                  <a:pt x="802451" y="238646"/>
                </a:lnTo>
                <a:lnTo>
                  <a:pt x="800269" y="249448"/>
                </a:lnTo>
                <a:lnTo>
                  <a:pt x="794320" y="258269"/>
                </a:lnTo>
                <a:lnTo>
                  <a:pt x="785497" y="264217"/>
                </a:lnTo>
                <a:lnTo>
                  <a:pt x="774692" y="266397"/>
                </a:lnTo>
                <a:lnTo>
                  <a:pt x="27758" y="266397"/>
                </a:lnTo>
                <a:lnTo>
                  <a:pt x="16953" y="264217"/>
                </a:lnTo>
                <a:lnTo>
                  <a:pt x="8130" y="258269"/>
                </a:lnTo>
                <a:lnTo>
                  <a:pt x="2181" y="249448"/>
                </a:lnTo>
                <a:lnTo>
                  <a:pt x="0" y="238646"/>
                </a:lnTo>
                <a:lnTo>
                  <a:pt x="0" y="27750"/>
                </a:lnTo>
                <a:close/>
              </a:path>
            </a:pathLst>
          </a:custGeom>
          <a:ln w="13523">
            <a:solidFill>
              <a:srgbClr val="7074A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52" name="object 152"/>
          <p:cNvSpPr txBox="1"/>
          <p:nvPr/>
        </p:nvSpPr>
        <p:spPr>
          <a:xfrm>
            <a:off x="9303018" y="2940297"/>
            <a:ext cx="1298986" cy="608287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375187">
              <a:lnSpc>
                <a:spcPts val="1461"/>
              </a:lnSpc>
              <a:spcBef>
                <a:spcPts val="100"/>
              </a:spcBef>
            </a:pPr>
            <a:r>
              <a:rPr sz="1225" b="1" spc="-9" dirty="0">
                <a:solidFill>
                  <a:srgbClr val="636466"/>
                </a:solidFill>
                <a:latin typeface="Calibri"/>
                <a:cs typeface="Calibri"/>
              </a:rPr>
              <a:t>BPM  and</a:t>
            </a:r>
            <a:r>
              <a:rPr sz="1225" b="1" spc="-123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1225" b="1" spc="-18" dirty="0">
                <a:solidFill>
                  <a:srgbClr val="636466"/>
                </a:solidFill>
                <a:latin typeface="Calibri"/>
                <a:cs typeface="Calibri"/>
              </a:rPr>
              <a:t>SOA</a:t>
            </a:r>
            <a:endParaRPr sz="1225">
              <a:latin typeface="Calibri"/>
              <a:cs typeface="Calibri"/>
            </a:endParaRPr>
          </a:p>
          <a:p>
            <a:pPr marL="734239">
              <a:lnSpc>
                <a:spcPts val="1461"/>
              </a:lnSpc>
            </a:pPr>
            <a:r>
              <a:rPr sz="1225" b="1" spc="-18" dirty="0">
                <a:solidFill>
                  <a:srgbClr val="636466"/>
                </a:solidFill>
                <a:latin typeface="Calibri"/>
                <a:cs typeface="Calibri"/>
              </a:rPr>
              <a:t>Platform</a:t>
            </a:r>
            <a:endParaRPr sz="1225">
              <a:latin typeface="Calibri"/>
              <a:cs typeface="Calibri"/>
            </a:endParaRPr>
          </a:p>
          <a:p>
            <a:pPr marL="11527">
              <a:spcBef>
                <a:spcPts val="495"/>
              </a:spcBef>
              <a:tabLst>
                <a:tab pos="699083" algn="l"/>
              </a:tabLst>
            </a:pPr>
            <a:r>
              <a:rPr sz="1429" b="1" spc="14" baseline="2645" dirty="0">
                <a:solidFill>
                  <a:srgbClr val="636466"/>
                </a:solidFill>
                <a:latin typeface="Calibri"/>
                <a:cs typeface="Calibri"/>
              </a:rPr>
              <a:t>Services	</a:t>
            </a:r>
            <a:r>
              <a:rPr sz="953" b="1" spc="9" dirty="0">
                <a:solidFill>
                  <a:srgbClr val="636466"/>
                </a:solidFill>
                <a:latin typeface="Calibri"/>
                <a:cs typeface="Calibri"/>
              </a:rPr>
              <a:t>Processes</a:t>
            </a:r>
            <a:endParaRPr sz="953">
              <a:latin typeface="Calibri"/>
              <a:cs typeface="Calibri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9898002" y="4406813"/>
            <a:ext cx="728446" cy="238589"/>
          </a:xfrm>
          <a:custGeom>
            <a:avLst/>
            <a:gdLst/>
            <a:ahLst/>
            <a:cxnLst/>
            <a:rect l="l" t="t" r="r" b="b"/>
            <a:pathLst>
              <a:path w="802640" h="262889">
                <a:moveTo>
                  <a:pt x="775106" y="0"/>
                </a:moveTo>
                <a:lnTo>
                  <a:pt x="27343" y="0"/>
                </a:lnTo>
                <a:lnTo>
                  <a:pt x="16699" y="2148"/>
                </a:lnTo>
                <a:lnTo>
                  <a:pt x="8008" y="8006"/>
                </a:lnTo>
                <a:lnTo>
                  <a:pt x="2148" y="16695"/>
                </a:lnTo>
                <a:lnTo>
                  <a:pt x="0" y="27335"/>
                </a:lnTo>
                <a:lnTo>
                  <a:pt x="0" y="235080"/>
                </a:lnTo>
                <a:lnTo>
                  <a:pt x="2148" y="245721"/>
                </a:lnTo>
                <a:lnTo>
                  <a:pt x="8008" y="254410"/>
                </a:lnTo>
                <a:lnTo>
                  <a:pt x="16699" y="260269"/>
                </a:lnTo>
                <a:lnTo>
                  <a:pt x="27343" y="262417"/>
                </a:lnTo>
                <a:lnTo>
                  <a:pt x="775106" y="262417"/>
                </a:lnTo>
                <a:lnTo>
                  <a:pt x="785749" y="260269"/>
                </a:lnTo>
                <a:lnTo>
                  <a:pt x="794441" y="254410"/>
                </a:lnTo>
                <a:lnTo>
                  <a:pt x="800301" y="245721"/>
                </a:lnTo>
                <a:lnTo>
                  <a:pt x="802450" y="235080"/>
                </a:lnTo>
                <a:lnTo>
                  <a:pt x="802450" y="27335"/>
                </a:lnTo>
                <a:lnTo>
                  <a:pt x="800301" y="16695"/>
                </a:lnTo>
                <a:lnTo>
                  <a:pt x="794441" y="8006"/>
                </a:lnTo>
                <a:lnTo>
                  <a:pt x="785749" y="2148"/>
                </a:lnTo>
                <a:lnTo>
                  <a:pt x="7751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54" name="object 154"/>
          <p:cNvSpPr/>
          <p:nvPr/>
        </p:nvSpPr>
        <p:spPr>
          <a:xfrm>
            <a:off x="9898002" y="4406813"/>
            <a:ext cx="728446" cy="238589"/>
          </a:xfrm>
          <a:custGeom>
            <a:avLst/>
            <a:gdLst/>
            <a:ahLst/>
            <a:cxnLst/>
            <a:rect l="l" t="t" r="r" b="b"/>
            <a:pathLst>
              <a:path w="802640" h="262889">
                <a:moveTo>
                  <a:pt x="0" y="27335"/>
                </a:moveTo>
                <a:lnTo>
                  <a:pt x="2148" y="16695"/>
                </a:lnTo>
                <a:lnTo>
                  <a:pt x="8008" y="8006"/>
                </a:lnTo>
                <a:lnTo>
                  <a:pt x="16700" y="2148"/>
                </a:lnTo>
                <a:lnTo>
                  <a:pt x="27343" y="0"/>
                </a:lnTo>
                <a:lnTo>
                  <a:pt x="775106" y="0"/>
                </a:lnTo>
                <a:lnTo>
                  <a:pt x="785750" y="2148"/>
                </a:lnTo>
                <a:lnTo>
                  <a:pt x="794441" y="8006"/>
                </a:lnTo>
                <a:lnTo>
                  <a:pt x="800301" y="16695"/>
                </a:lnTo>
                <a:lnTo>
                  <a:pt x="802450" y="27335"/>
                </a:lnTo>
                <a:lnTo>
                  <a:pt x="802450" y="235081"/>
                </a:lnTo>
                <a:lnTo>
                  <a:pt x="800301" y="245721"/>
                </a:lnTo>
                <a:lnTo>
                  <a:pt x="794441" y="254410"/>
                </a:lnTo>
                <a:lnTo>
                  <a:pt x="785750" y="260269"/>
                </a:lnTo>
                <a:lnTo>
                  <a:pt x="775106" y="262417"/>
                </a:lnTo>
                <a:lnTo>
                  <a:pt x="27343" y="262417"/>
                </a:lnTo>
                <a:lnTo>
                  <a:pt x="16700" y="260269"/>
                </a:lnTo>
                <a:lnTo>
                  <a:pt x="8008" y="254410"/>
                </a:lnTo>
                <a:lnTo>
                  <a:pt x="2148" y="245721"/>
                </a:lnTo>
                <a:lnTo>
                  <a:pt x="0" y="235081"/>
                </a:lnTo>
                <a:lnTo>
                  <a:pt x="0" y="27335"/>
                </a:lnTo>
                <a:close/>
              </a:path>
            </a:pathLst>
          </a:custGeom>
          <a:ln w="13523">
            <a:solidFill>
              <a:srgbClr val="7074A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55" name="object 155"/>
          <p:cNvSpPr txBox="1"/>
          <p:nvPr/>
        </p:nvSpPr>
        <p:spPr>
          <a:xfrm>
            <a:off x="9798110" y="3935279"/>
            <a:ext cx="802212" cy="680554"/>
          </a:xfrm>
          <a:prstGeom prst="rect">
            <a:avLst/>
          </a:prstGeom>
        </p:spPr>
        <p:txBody>
          <a:bodyPr vert="horz" wrap="square" lIns="0" tIns="20747" rIns="0" bIns="0" rtlCol="0">
            <a:spAutoFit/>
          </a:bodyPr>
          <a:lstStyle/>
          <a:p>
            <a:pPr marL="11527" marR="4611" indent="123334">
              <a:lnSpc>
                <a:spcPts val="1452"/>
              </a:lnSpc>
              <a:spcBef>
                <a:spcPts val="163"/>
              </a:spcBef>
            </a:pPr>
            <a:r>
              <a:rPr sz="1225" b="1" spc="-5" dirty="0">
                <a:solidFill>
                  <a:srgbClr val="636466"/>
                </a:solidFill>
                <a:latin typeface="Calibri"/>
                <a:cs typeface="Calibri"/>
              </a:rPr>
              <a:t>E</a:t>
            </a:r>
            <a:r>
              <a:rPr sz="1225" b="1" spc="-23" dirty="0">
                <a:solidFill>
                  <a:srgbClr val="636466"/>
                </a:solidFill>
                <a:latin typeface="Calibri"/>
                <a:cs typeface="Calibri"/>
              </a:rPr>
              <a:t>n</a:t>
            </a:r>
            <a:r>
              <a:rPr sz="1225" b="1" spc="-27" dirty="0">
                <a:solidFill>
                  <a:srgbClr val="636466"/>
                </a:solidFill>
                <a:latin typeface="Calibri"/>
                <a:cs typeface="Calibri"/>
              </a:rPr>
              <a:t>t</a:t>
            </a:r>
            <a:r>
              <a:rPr sz="1225" b="1" spc="-5" dirty="0">
                <a:solidFill>
                  <a:srgbClr val="636466"/>
                </a:solidFill>
                <a:latin typeface="Calibri"/>
                <a:cs typeface="Calibri"/>
              </a:rPr>
              <a:t>e</a:t>
            </a:r>
            <a:r>
              <a:rPr sz="1225" b="1" spc="-9" dirty="0">
                <a:solidFill>
                  <a:srgbClr val="636466"/>
                </a:solidFill>
                <a:latin typeface="Calibri"/>
                <a:cs typeface="Calibri"/>
              </a:rPr>
              <a:t>r</a:t>
            </a:r>
            <a:r>
              <a:rPr sz="1225" b="1" spc="-18" dirty="0">
                <a:solidFill>
                  <a:srgbClr val="636466"/>
                </a:solidFill>
                <a:latin typeface="Calibri"/>
                <a:cs typeface="Calibri"/>
              </a:rPr>
              <a:t>p</a:t>
            </a:r>
            <a:r>
              <a:rPr sz="1225" b="1" spc="-9" dirty="0">
                <a:solidFill>
                  <a:srgbClr val="636466"/>
                </a:solidFill>
                <a:latin typeface="Calibri"/>
                <a:cs typeface="Calibri"/>
              </a:rPr>
              <a:t>r</a:t>
            </a:r>
            <a:r>
              <a:rPr sz="1225" b="1" spc="-27" dirty="0">
                <a:solidFill>
                  <a:srgbClr val="636466"/>
                </a:solidFill>
                <a:latin typeface="Calibri"/>
                <a:cs typeface="Calibri"/>
              </a:rPr>
              <a:t>i</a:t>
            </a:r>
            <a:r>
              <a:rPr sz="1225" b="1" spc="-14" dirty="0">
                <a:solidFill>
                  <a:srgbClr val="636466"/>
                </a:solidFill>
                <a:latin typeface="Calibri"/>
                <a:cs typeface="Calibri"/>
              </a:rPr>
              <a:t>s</a:t>
            </a:r>
            <a:r>
              <a:rPr sz="1225" b="1" spc="5" dirty="0">
                <a:solidFill>
                  <a:srgbClr val="636466"/>
                </a:solidFill>
                <a:latin typeface="Calibri"/>
                <a:cs typeface="Calibri"/>
              </a:rPr>
              <a:t>e  </a:t>
            </a:r>
            <a:r>
              <a:rPr sz="1225" b="1" spc="-27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1225" b="1" spc="-23" dirty="0">
                <a:solidFill>
                  <a:srgbClr val="636466"/>
                </a:solidFill>
                <a:latin typeface="Calibri"/>
                <a:cs typeface="Calibri"/>
              </a:rPr>
              <a:t>p</a:t>
            </a:r>
            <a:r>
              <a:rPr sz="1225" b="1" spc="-18" dirty="0">
                <a:solidFill>
                  <a:srgbClr val="636466"/>
                </a:solidFill>
                <a:latin typeface="Calibri"/>
                <a:cs typeface="Calibri"/>
              </a:rPr>
              <a:t>p</a:t>
            </a:r>
            <a:r>
              <a:rPr sz="1225" b="1" spc="-27" dirty="0">
                <a:solidFill>
                  <a:srgbClr val="636466"/>
                </a:solidFill>
                <a:latin typeface="Calibri"/>
                <a:cs typeface="Calibri"/>
              </a:rPr>
              <a:t>li</a:t>
            </a:r>
            <a:r>
              <a:rPr sz="1225" b="1" spc="-9" dirty="0">
                <a:solidFill>
                  <a:srgbClr val="636466"/>
                </a:solidFill>
                <a:latin typeface="Calibri"/>
                <a:cs typeface="Calibri"/>
              </a:rPr>
              <a:t>c</a:t>
            </a:r>
            <a:r>
              <a:rPr sz="1225" b="1" spc="-36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1225" b="1" spc="-14" dirty="0">
                <a:solidFill>
                  <a:srgbClr val="636466"/>
                </a:solidFill>
                <a:latin typeface="Calibri"/>
                <a:cs typeface="Calibri"/>
              </a:rPr>
              <a:t>t</a:t>
            </a:r>
            <a:r>
              <a:rPr sz="1225" b="1" spc="-27" dirty="0">
                <a:solidFill>
                  <a:srgbClr val="636466"/>
                </a:solidFill>
                <a:latin typeface="Calibri"/>
                <a:cs typeface="Calibri"/>
              </a:rPr>
              <a:t>i</a:t>
            </a:r>
            <a:r>
              <a:rPr sz="1225" b="1" spc="-9" dirty="0">
                <a:solidFill>
                  <a:srgbClr val="636466"/>
                </a:solidFill>
                <a:latin typeface="Calibri"/>
                <a:cs typeface="Calibri"/>
              </a:rPr>
              <a:t>o</a:t>
            </a:r>
            <a:r>
              <a:rPr sz="1225" b="1" spc="-18" dirty="0">
                <a:solidFill>
                  <a:srgbClr val="636466"/>
                </a:solidFill>
                <a:latin typeface="Calibri"/>
                <a:cs typeface="Calibri"/>
              </a:rPr>
              <a:t>n</a:t>
            </a:r>
            <a:r>
              <a:rPr sz="1225" b="1" dirty="0">
                <a:solidFill>
                  <a:srgbClr val="636466"/>
                </a:solidFill>
                <a:latin typeface="Calibri"/>
                <a:cs typeface="Calibri"/>
              </a:rPr>
              <a:t>s</a:t>
            </a:r>
            <a:endParaRPr sz="1225">
              <a:latin typeface="Calibri"/>
              <a:cs typeface="Calibri"/>
            </a:endParaRPr>
          </a:p>
          <a:p>
            <a:pPr marL="123334" algn="ctr">
              <a:spcBef>
                <a:spcPts val="985"/>
              </a:spcBef>
            </a:pPr>
            <a:r>
              <a:rPr sz="953" b="1" spc="5" dirty="0">
                <a:solidFill>
                  <a:srgbClr val="636466"/>
                </a:solidFill>
                <a:latin typeface="Calibri"/>
                <a:cs typeface="Calibri"/>
              </a:rPr>
              <a:t>UI</a:t>
            </a:r>
            <a:endParaRPr sz="953">
              <a:latin typeface="Calibri"/>
              <a:cs typeface="Calibri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9205085" y="4406813"/>
            <a:ext cx="651798" cy="238589"/>
          </a:xfrm>
          <a:custGeom>
            <a:avLst/>
            <a:gdLst/>
            <a:ahLst/>
            <a:cxnLst/>
            <a:rect l="l" t="t" r="r" b="b"/>
            <a:pathLst>
              <a:path w="718184" h="262889">
                <a:moveTo>
                  <a:pt x="690352" y="0"/>
                </a:moveTo>
                <a:lnTo>
                  <a:pt x="27344" y="0"/>
                </a:lnTo>
                <a:lnTo>
                  <a:pt x="16700" y="2148"/>
                </a:lnTo>
                <a:lnTo>
                  <a:pt x="8009" y="8006"/>
                </a:lnTo>
                <a:lnTo>
                  <a:pt x="2148" y="16696"/>
                </a:lnTo>
                <a:lnTo>
                  <a:pt x="0" y="27336"/>
                </a:lnTo>
                <a:lnTo>
                  <a:pt x="0" y="235080"/>
                </a:lnTo>
                <a:lnTo>
                  <a:pt x="2148" y="245721"/>
                </a:lnTo>
                <a:lnTo>
                  <a:pt x="8009" y="254410"/>
                </a:lnTo>
                <a:lnTo>
                  <a:pt x="16700" y="260269"/>
                </a:lnTo>
                <a:lnTo>
                  <a:pt x="27344" y="262417"/>
                </a:lnTo>
                <a:lnTo>
                  <a:pt x="690352" y="262417"/>
                </a:lnTo>
                <a:lnTo>
                  <a:pt x="700996" y="260269"/>
                </a:lnTo>
                <a:lnTo>
                  <a:pt x="709687" y="254410"/>
                </a:lnTo>
                <a:lnTo>
                  <a:pt x="715547" y="245721"/>
                </a:lnTo>
                <a:lnTo>
                  <a:pt x="717696" y="235080"/>
                </a:lnTo>
                <a:lnTo>
                  <a:pt x="717696" y="27336"/>
                </a:lnTo>
                <a:lnTo>
                  <a:pt x="715547" y="16696"/>
                </a:lnTo>
                <a:lnTo>
                  <a:pt x="709687" y="8006"/>
                </a:lnTo>
                <a:lnTo>
                  <a:pt x="700996" y="2148"/>
                </a:lnTo>
                <a:lnTo>
                  <a:pt x="6903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57" name="object 157"/>
          <p:cNvSpPr/>
          <p:nvPr/>
        </p:nvSpPr>
        <p:spPr>
          <a:xfrm>
            <a:off x="9205085" y="4406813"/>
            <a:ext cx="651798" cy="238589"/>
          </a:xfrm>
          <a:custGeom>
            <a:avLst/>
            <a:gdLst/>
            <a:ahLst/>
            <a:cxnLst/>
            <a:rect l="l" t="t" r="r" b="b"/>
            <a:pathLst>
              <a:path w="718184" h="262889">
                <a:moveTo>
                  <a:pt x="0" y="27336"/>
                </a:moveTo>
                <a:lnTo>
                  <a:pt x="2148" y="16695"/>
                </a:lnTo>
                <a:lnTo>
                  <a:pt x="8008" y="8006"/>
                </a:lnTo>
                <a:lnTo>
                  <a:pt x="16700" y="2148"/>
                </a:lnTo>
                <a:lnTo>
                  <a:pt x="27343" y="0"/>
                </a:lnTo>
                <a:lnTo>
                  <a:pt x="690352" y="0"/>
                </a:lnTo>
                <a:lnTo>
                  <a:pt x="700995" y="2148"/>
                </a:lnTo>
                <a:lnTo>
                  <a:pt x="709687" y="8006"/>
                </a:lnTo>
                <a:lnTo>
                  <a:pt x="715547" y="16695"/>
                </a:lnTo>
                <a:lnTo>
                  <a:pt x="717696" y="27336"/>
                </a:lnTo>
                <a:lnTo>
                  <a:pt x="717696" y="235080"/>
                </a:lnTo>
                <a:lnTo>
                  <a:pt x="715547" y="245721"/>
                </a:lnTo>
                <a:lnTo>
                  <a:pt x="709687" y="254410"/>
                </a:lnTo>
                <a:lnTo>
                  <a:pt x="700995" y="260269"/>
                </a:lnTo>
                <a:lnTo>
                  <a:pt x="690352" y="262417"/>
                </a:lnTo>
                <a:lnTo>
                  <a:pt x="27343" y="262417"/>
                </a:lnTo>
                <a:lnTo>
                  <a:pt x="16700" y="260269"/>
                </a:lnTo>
                <a:lnTo>
                  <a:pt x="8008" y="254410"/>
                </a:lnTo>
                <a:lnTo>
                  <a:pt x="2148" y="245721"/>
                </a:lnTo>
                <a:lnTo>
                  <a:pt x="0" y="235080"/>
                </a:lnTo>
                <a:lnTo>
                  <a:pt x="0" y="27336"/>
                </a:lnTo>
                <a:close/>
              </a:path>
            </a:pathLst>
          </a:custGeom>
          <a:ln w="13523">
            <a:solidFill>
              <a:srgbClr val="7074A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58" name="object 158"/>
          <p:cNvSpPr txBox="1"/>
          <p:nvPr/>
        </p:nvSpPr>
        <p:spPr>
          <a:xfrm>
            <a:off x="9411629" y="4436572"/>
            <a:ext cx="233979" cy="160609"/>
          </a:xfrm>
          <a:prstGeom prst="rect">
            <a:avLst/>
          </a:prstGeom>
        </p:spPr>
        <p:txBody>
          <a:bodyPr vert="horz" wrap="square" lIns="0" tIns="13831" rIns="0" bIns="0" rtlCol="0">
            <a:spAutoFit/>
          </a:bodyPr>
          <a:lstStyle/>
          <a:p>
            <a:pPr marL="11527">
              <a:spcBef>
                <a:spcPts val="109"/>
              </a:spcBef>
            </a:pPr>
            <a:r>
              <a:rPr sz="953" b="1" spc="18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953" b="1" spc="14" dirty="0">
                <a:solidFill>
                  <a:srgbClr val="636466"/>
                </a:solidFill>
                <a:latin typeface="Calibri"/>
                <a:cs typeface="Calibri"/>
              </a:rPr>
              <a:t>p</a:t>
            </a:r>
            <a:r>
              <a:rPr sz="953" b="1" spc="5" dirty="0">
                <a:solidFill>
                  <a:srgbClr val="636466"/>
                </a:solidFill>
                <a:latin typeface="Calibri"/>
                <a:cs typeface="Calibri"/>
              </a:rPr>
              <a:t>p</a:t>
            </a:r>
            <a:endParaRPr sz="953">
              <a:latin typeface="Calibri"/>
              <a:cs typeface="Calibri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8742803" y="3789781"/>
            <a:ext cx="385546" cy="533080"/>
          </a:xfrm>
          <a:custGeom>
            <a:avLst/>
            <a:gdLst/>
            <a:ahLst/>
            <a:cxnLst/>
            <a:rect l="l" t="t" r="r" b="b"/>
            <a:pathLst>
              <a:path w="424815" h="587375">
                <a:moveTo>
                  <a:pt x="65182" y="69390"/>
                </a:moveTo>
                <a:lnTo>
                  <a:pt x="33961" y="69390"/>
                </a:lnTo>
                <a:lnTo>
                  <a:pt x="403740" y="587005"/>
                </a:lnTo>
                <a:lnTo>
                  <a:pt x="424416" y="572242"/>
                </a:lnTo>
                <a:lnTo>
                  <a:pt x="65182" y="69390"/>
                </a:lnTo>
                <a:close/>
              </a:path>
              <a:path w="424815" h="587375">
                <a:moveTo>
                  <a:pt x="0" y="0"/>
                </a:moveTo>
                <a:lnTo>
                  <a:pt x="13285" y="84151"/>
                </a:lnTo>
                <a:lnTo>
                  <a:pt x="33961" y="69390"/>
                </a:lnTo>
                <a:lnTo>
                  <a:pt x="65182" y="69390"/>
                </a:lnTo>
                <a:lnTo>
                  <a:pt x="54636" y="54627"/>
                </a:lnTo>
                <a:lnTo>
                  <a:pt x="75312" y="39865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0" name="object 160"/>
          <p:cNvSpPr/>
          <p:nvPr/>
        </p:nvSpPr>
        <p:spPr>
          <a:xfrm>
            <a:off x="8754385" y="3258685"/>
            <a:ext cx="375172" cy="1057515"/>
          </a:xfrm>
          <a:custGeom>
            <a:avLst/>
            <a:gdLst/>
            <a:ahLst/>
            <a:cxnLst/>
            <a:rect l="l" t="t" r="r" b="b"/>
            <a:pathLst>
              <a:path w="413384" h="1165225">
                <a:moveTo>
                  <a:pt x="24089" y="0"/>
                </a:moveTo>
                <a:lnTo>
                  <a:pt x="0" y="8073"/>
                </a:lnTo>
                <a:lnTo>
                  <a:pt x="365043" y="1096604"/>
                </a:lnTo>
                <a:lnTo>
                  <a:pt x="340954" y="1104677"/>
                </a:lnTo>
                <a:lnTo>
                  <a:pt x="401317" y="1164814"/>
                </a:lnTo>
                <a:lnTo>
                  <a:pt x="412083" y="1088529"/>
                </a:lnTo>
                <a:lnTo>
                  <a:pt x="389133" y="1088529"/>
                </a:lnTo>
                <a:lnTo>
                  <a:pt x="24089" y="0"/>
                </a:lnTo>
                <a:close/>
              </a:path>
              <a:path w="413384" h="1165225">
                <a:moveTo>
                  <a:pt x="413222" y="1080456"/>
                </a:moveTo>
                <a:lnTo>
                  <a:pt x="389133" y="1088529"/>
                </a:lnTo>
                <a:lnTo>
                  <a:pt x="412083" y="1088529"/>
                </a:lnTo>
                <a:lnTo>
                  <a:pt x="413222" y="1080456"/>
                </a:lnTo>
                <a:close/>
              </a:path>
            </a:pathLst>
          </a:custGeom>
          <a:solidFill>
            <a:srgbClr val="564C42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1" name="object 161"/>
          <p:cNvSpPr/>
          <p:nvPr/>
        </p:nvSpPr>
        <p:spPr>
          <a:xfrm>
            <a:off x="9161930" y="1509913"/>
            <a:ext cx="749193" cy="32272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2" name="object 162"/>
          <p:cNvSpPr/>
          <p:nvPr/>
        </p:nvSpPr>
        <p:spPr>
          <a:xfrm>
            <a:off x="9219560" y="1509912"/>
            <a:ext cx="656985" cy="3688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3" name="object 163"/>
          <p:cNvSpPr/>
          <p:nvPr/>
        </p:nvSpPr>
        <p:spPr>
          <a:xfrm>
            <a:off x="9209919" y="1539320"/>
            <a:ext cx="646611" cy="227063"/>
          </a:xfrm>
          <a:custGeom>
            <a:avLst/>
            <a:gdLst/>
            <a:ahLst/>
            <a:cxnLst/>
            <a:rect l="l" t="t" r="r" b="b"/>
            <a:pathLst>
              <a:path w="712470" h="250189">
                <a:moveTo>
                  <a:pt x="0" y="208254"/>
                </a:moveTo>
                <a:lnTo>
                  <a:pt x="33330" y="216585"/>
                </a:lnTo>
                <a:lnTo>
                  <a:pt x="41663" y="249906"/>
                </a:lnTo>
                <a:lnTo>
                  <a:pt x="0" y="208254"/>
                </a:lnTo>
                <a:lnTo>
                  <a:pt x="0" y="0"/>
                </a:lnTo>
                <a:lnTo>
                  <a:pt x="712372" y="0"/>
                </a:lnTo>
                <a:lnTo>
                  <a:pt x="712372" y="249906"/>
                </a:lnTo>
                <a:lnTo>
                  <a:pt x="41663" y="249906"/>
                </a:lnTo>
              </a:path>
            </a:pathLst>
          </a:custGeom>
          <a:ln w="12703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4" name="object 164"/>
          <p:cNvSpPr txBox="1"/>
          <p:nvPr/>
        </p:nvSpPr>
        <p:spPr>
          <a:xfrm>
            <a:off x="9350318" y="1580060"/>
            <a:ext cx="39880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8"/>
              </a:lnSpc>
            </a:pP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98" spc="-1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9205086" y="2365933"/>
            <a:ext cx="939949" cy="238589"/>
          </a:xfrm>
          <a:custGeom>
            <a:avLst/>
            <a:gdLst/>
            <a:ahLst/>
            <a:cxnLst/>
            <a:rect l="l" t="t" r="r" b="b"/>
            <a:pathLst>
              <a:path w="1035684" h="262889">
                <a:moveTo>
                  <a:pt x="1007964" y="0"/>
                </a:moveTo>
                <a:lnTo>
                  <a:pt x="27343" y="0"/>
                </a:lnTo>
                <a:lnTo>
                  <a:pt x="16699" y="2148"/>
                </a:lnTo>
                <a:lnTo>
                  <a:pt x="8008" y="8006"/>
                </a:lnTo>
                <a:lnTo>
                  <a:pt x="2148" y="16695"/>
                </a:lnTo>
                <a:lnTo>
                  <a:pt x="0" y="27335"/>
                </a:lnTo>
                <a:lnTo>
                  <a:pt x="0" y="235080"/>
                </a:lnTo>
                <a:lnTo>
                  <a:pt x="2148" y="245721"/>
                </a:lnTo>
                <a:lnTo>
                  <a:pt x="8008" y="254410"/>
                </a:lnTo>
                <a:lnTo>
                  <a:pt x="16699" y="260269"/>
                </a:lnTo>
                <a:lnTo>
                  <a:pt x="27343" y="262417"/>
                </a:lnTo>
                <a:lnTo>
                  <a:pt x="1007964" y="262417"/>
                </a:lnTo>
                <a:lnTo>
                  <a:pt x="1018608" y="260269"/>
                </a:lnTo>
                <a:lnTo>
                  <a:pt x="1027299" y="254410"/>
                </a:lnTo>
                <a:lnTo>
                  <a:pt x="1033159" y="245721"/>
                </a:lnTo>
                <a:lnTo>
                  <a:pt x="1035307" y="235080"/>
                </a:lnTo>
                <a:lnTo>
                  <a:pt x="1035307" y="27335"/>
                </a:lnTo>
                <a:lnTo>
                  <a:pt x="1033159" y="16695"/>
                </a:lnTo>
                <a:lnTo>
                  <a:pt x="1027299" y="8006"/>
                </a:lnTo>
                <a:lnTo>
                  <a:pt x="1018608" y="2148"/>
                </a:lnTo>
                <a:lnTo>
                  <a:pt x="10079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6" name="object 166"/>
          <p:cNvSpPr/>
          <p:nvPr/>
        </p:nvSpPr>
        <p:spPr>
          <a:xfrm>
            <a:off x="9205086" y="2365933"/>
            <a:ext cx="939949" cy="238589"/>
          </a:xfrm>
          <a:custGeom>
            <a:avLst/>
            <a:gdLst/>
            <a:ahLst/>
            <a:cxnLst/>
            <a:rect l="l" t="t" r="r" b="b"/>
            <a:pathLst>
              <a:path w="1035684" h="262889">
                <a:moveTo>
                  <a:pt x="0" y="27335"/>
                </a:moveTo>
                <a:lnTo>
                  <a:pt x="2148" y="16695"/>
                </a:lnTo>
                <a:lnTo>
                  <a:pt x="8008" y="8006"/>
                </a:lnTo>
                <a:lnTo>
                  <a:pt x="16700" y="2148"/>
                </a:lnTo>
                <a:lnTo>
                  <a:pt x="27343" y="0"/>
                </a:lnTo>
                <a:lnTo>
                  <a:pt x="1007964" y="0"/>
                </a:lnTo>
                <a:lnTo>
                  <a:pt x="1018607" y="2148"/>
                </a:lnTo>
                <a:lnTo>
                  <a:pt x="1027299" y="8006"/>
                </a:lnTo>
                <a:lnTo>
                  <a:pt x="1033158" y="16695"/>
                </a:lnTo>
                <a:lnTo>
                  <a:pt x="1035307" y="27335"/>
                </a:lnTo>
                <a:lnTo>
                  <a:pt x="1035307" y="235081"/>
                </a:lnTo>
                <a:lnTo>
                  <a:pt x="1033158" y="245721"/>
                </a:lnTo>
                <a:lnTo>
                  <a:pt x="1027299" y="254410"/>
                </a:lnTo>
                <a:lnTo>
                  <a:pt x="1018607" y="260269"/>
                </a:lnTo>
                <a:lnTo>
                  <a:pt x="1007964" y="262417"/>
                </a:lnTo>
                <a:lnTo>
                  <a:pt x="27343" y="262417"/>
                </a:lnTo>
                <a:lnTo>
                  <a:pt x="16700" y="260269"/>
                </a:lnTo>
                <a:lnTo>
                  <a:pt x="8008" y="254410"/>
                </a:lnTo>
                <a:lnTo>
                  <a:pt x="2148" y="245721"/>
                </a:lnTo>
                <a:lnTo>
                  <a:pt x="0" y="235081"/>
                </a:lnTo>
                <a:lnTo>
                  <a:pt x="0" y="27335"/>
                </a:lnTo>
                <a:close/>
              </a:path>
            </a:pathLst>
          </a:custGeom>
          <a:ln w="13523">
            <a:solidFill>
              <a:srgbClr val="7074A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7" name="object 167"/>
          <p:cNvSpPr txBox="1"/>
          <p:nvPr/>
        </p:nvSpPr>
        <p:spPr>
          <a:xfrm>
            <a:off x="9307415" y="2413673"/>
            <a:ext cx="59416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6"/>
              </a:lnSpc>
            </a:pPr>
            <a:r>
              <a:rPr sz="953" b="1" dirty="0">
                <a:solidFill>
                  <a:srgbClr val="636466"/>
                </a:solidFill>
                <a:latin typeface="Calibri"/>
                <a:cs typeface="Calibri"/>
              </a:rPr>
              <a:t>Bulk</a:t>
            </a:r>
            <a:r>
              <a:rPr sz="953" b="1" spc="-5" dirty="0">
                <a:solidFill>
                  <a:srgbClr val="636466"/>
                </a:solidFill>
                <a:latin typeface="Calibri"/>
                <a:cs typeface="Calibri"/>
              </a:rPr>
              <a:t> </a:t>
            </a:r>
            <a:r>
              <a:rPr sz="953" b="1" dirty="0">
                <a:solidFill>
                  <a:srgbClr val="636466"/>
                </a:solidFill>
                <a:latin typeface="Calibri"/>
                <a:cs typeface="Calibri"/>
              </a:rPr>
              <a:t>Analyt</a:t>
            </a:r>
            <a:endParaRPr sz="953">
              <a:latin typeface="Calibri"/>
              <a:cs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9891152" y="2396246"/>
            <a:ext cx="157331" cy="160609"/>
          </a:xfrm>
          <a:prstGeom prst="rect">
            <a:avLst/>
          </a:prstGeom>
        </p:spPr>
        <p:txBody>
          <a:bodyPr vert="horz" wrap="square" lIns="0" tIns="13831" rIns="0" bIns="0" rtlCol="0">
            <a:spAutoFit/>
          </a:bodyPr>
          <a:lstStyle/>
          <a:p>
            <a:pPr marL="11527">
              <a:spcBef>
                <a:spcPts val="109"/>
              </a:spcBef>
            </a:pPr>
            <a:r>
              <a:rPr sz="953" b="1" spc="-9" dirty="0">
                <a:solidFill>
                  <a:srgbClr val="636466"/>
                </a:solidFill>
                <a:latin typeface="Calibri"/>
                <a:cs typeface="Calibri"/>
              </a:rPr>
              <a:t>i</a:t>
            </a:r>
            <a:r>
              <a:rPr sz="953" b="1" spc="27" dirty="0">
                <a:solidFill>
                  <a:srgbClr val="636466"/>
                </a:solidFill>
                <a:latin typeface="Calibri"/>
                <a:cs typeface="Calibri"/>
              </a:rPr>
              <a:t>c</a:t>
            </a:r>
            <a:r>
              <a:rPr sz="953" b="1" spc="5" dirty="0">
                <a:solidFill>
                  <a:srgbClr val="636466"/>
                </a:solidFill>
                <a:latin typeface="Calibri"/>
                <a:cs typeface="Calibri"/>
              </a:rPr>
              <a:t>s</a:t>
            </a:r>
            <a:endParaRPr sz="953">
              <a:latin typeface="Calibri"/>
              <a:cs typeface="Calibri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8755115" y="1952418"/>
            <a:ext cx="363647" cy="676003"/>
          </a:xfrm>
          <a:custGeom>
            <a:avLst/>
            <a:gdLst/>
            <a:ahLst/>
            <a:cxnLst/>
            <a:rect l="l" t="t" r="r" b="b"/>
            <a:pathLst>
              <a:path w="400684" h="744855">
                <a:moveTo>
                  <a:pt x="400512" y="0"/>
                </a:moveTo>
                <a:lnTo>
                  <a:pt x="331270" y="49662"/>
                </a:lnTo>
                <a:lnTo>
                  <a:pt x="353749" y="61499"/>
                </a:lnTo>
                <a:lnTo>
                  <a:pt x="0" y="732878"/>
                </a:lnTo>
                <a:lnTo>
                  <a:pt x="22478" y="744716"/>
                </a:lnTo>
                <a:lnTo>
                  <a:pt x="376228" y="73337"/>
                </a:lnTo>
                <a:lnTo>
                  <a:pt x="398958" y="73337"/>
                </a:lnTo>
                <a:lnTo>
                  <a:pt x="400512" y="0"/>
                </a:lnTo>
                <a:close/>
              </a:path>
              <a:path w="400684" h="744855">
                <a:moveTo>
                  <a:pt x="398958" y="73337"/>
                </a:moveTo>
                <a:lnTo>
                  <a:pt x="376228" y="73337"/>
                </a:lnTo>
                <a:lnTo>
                  <a:pt x="398707" y="85175"/>
                </a:lnTo>
                <a:lnTo>
                  <a:pt x="398958" y="73337"/>
                </a:lnTo>
                <a:close/>
              </a:path>
            </a:pathLst>
          </a:custGeom>
          <a:solidFill>
            <a:srgbClr val="564C42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70" name="object 170"/>
          <p:cNvSpPr/>
          <p:nvPr/>
        </p:nvSpPr>
        <p:spPr>
          <a:xfrm>
            <a:off x="10225860" y="2364311"/>
            <a:ext cx="394767" cy="238589"/>
          </a:xfrm>
          <a:custGeom>
            <a:avLst/>
            <a:gdLst/>
            <a:ahLst/>
            <a:cxnLst/>
            <a:rect l="l" t="t" r="r" b="b"/>
            <a:pathLst>
              <a:path w="434975" h="262889">
                <a:moveTo>
                  <a:pt x="407113" y="0"/>
                </a:moveTo>
                <a:lnTo>
                  <a:pt x="27344" y="0"/>
                </a:lnTo>
                <a:lnTo>
                  <a:pt x="16700" y="2148"/>
                </a:lnTo>
                <a:lnTo>
                  <a:pt x="8009" y="8006"/>
                </a:lnTo>
                <a:lnTo>
                  <a:pt x="2148" y="16695"/>
                </a:lnTo>
                <a:lnTo>
                  <a:pt x="0" y="27335"/>
                </a:lnTo>
                <a:lnTo>
                  <a:pt x="0" y="235080"/>
                </a:lnTo>
                <a:lnTo>
                  <a:pt x="2148" y="245721"/>
                </a:lnTo>
                <a:lnTo>
                  <a:pt x="8009" y="254410"/>
                </a:lnTo>
                <a:lnTo>
                  <a:pt x="16700" y="260269"/>
                </a:lnTo>
                <a:lnTo>
                  <a:pt x="27344" y="262417"/>
                </a:lnTo>
                <a:lnTo>
                  <a:pt x="407113" y="262417"/>
                </a:lnTo>
                <a:lnTo>
                  <a:pt x="417757" y="260269"/>
                </a:lnTo>
                <a:lnTo>
                  <a:pt x="426448" y="254410"/>
                </a:lnTo>
                <a:lnTo>
                  <a:pt x="432308" y="245721"/>
                </a:lnTo>
                <a:lnTo>
                  <a:pt x="434456" y="235080"/>
                </a:lnTo>
                <a:lnTo>
                  <a:pt x="434456" y="27335"/>
                </a:lnTo>
                <a:lnTo>
                  <a:pt x="432308" y="16695"/>
                </a:lnTo>
                <a:lnTo>
                  <a:pt x="426448" y="8006"/>
                </a:lnTo>
                <a:lnTo>
                  <a:pt x="417757" y="2148"/>
                </a:lnTo>
                <a:lnTo>
                  <a:pt x="4071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71" name="object 171"/>
          <p:cNvSpPr/>
          <p:nvPr/>
        </p:nvSpPr>
        <p:spPr>
          <a:xfrm>
            <a:off x="10225860" y="2364311"/>
            <a:ext cx="394767" cy="238589"/>
          </a:xfrm>
          <a:custGeom>
            <a:avLst/>
            <a:gdLst/>
            <a:ahLst/>
            <a:cxnLst/>
            <a:rect l="l" t="t" r="r" b="b"/>
            <a:pathLst>
              <a:path w="434975" h="262889">
                <a:moveTo>
                  <a:pt x="0" y="27336"/>
                </a:moveTo>
                <a:lnTo>
                  <a:pt x="2148" y="16695"/>
                </a:lnTo>
                <a:lnTo>
                  <a:pt x="8008" y="8006"/>
                </a:lnTo>
                <a:lnTo>
                  <a:pt x="16700" y="2148"/>
                </a:lnTo>
                <a:lnTo>
                  <a:pt x="27343" y="0"/>
                </a:lnTo>
                <a:lnTo>
                  <a:pt x="407113" y="0"/>
                </a:lnTo>
                <a:lnTo>
                  <a:pt x="417756" y="2148"/>
                </a:lnTo>
                <a:lnTo>
                  <a:pt x="426448" y="8006"/>
                </a:lnTo>
                <a:lnTo>
                  <a:pt x="432308" y="16695"/>
                </a:lnTo>
                <a:lnTo>
                  <a:pt x="434456" y="27336"/>
                </a:lnTo>
                <a:lnTo>
                  <a:pt x="434456" y="235081"/>
                </a:lnTo>
                <a:lnTo>
                  <a:pt x="432308" y="245721"/>
                </a:lnTo>
                <a:lnTo>
                  <a:pt x="426448" y="254410"/>
                </a:lnTo>
                <a:lnTo>
                  <a:pt x="417756" y="260269"/>
                </a:lnTo>
                <a:lnTo>
                  <a:pt x="407113" y="262417"/>
                </a:lnTo>
                <a:lnTo>
                  <a:pt x="27343" y="262417"/>
                </a:lnTo>
                <a:lnTo>
                  <a:pt x="16700" y="260269"/>
                </a:lnTo>
                <a:lnTo>
                  <a:pt x="8008" y="254410"/>
                </a:lnTo>
                <a:lnTo>
                  <a:pt x="2148" y="245721"/>
                </a:lnTo>
                <a:lnTo>
                  <a:pt x="0" y="235081"/>
                </a:lnTo>
                <a:lnTo>
                  <a:pt x="0" y="27336"/>
                </a:lnTo>
                <a:close/>
              </a:path>
            </a:pathLst>
          </a:custGeom>
          <a:ln w="13524">
            <a:solidFill>
              <a:srgbClr val="7074A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72" name="object 172"/>
          <p:cNvSpPr txBox="1"/>
          <p:nvPr/>
        </p:nvSpPr>
        <p:spPr>
          <a:xfrm>
            <a:off x="10352823" y="2394624"/>
            <a:ext cx="140042" cy="160609"/>
          </a:xfrm>
          <a:prstGeom prst="rect">
            <a:avLst/>
          </a:prstGeom>
        </p:spPr>
        <p:txBody>
          <a:bodyPr vert="horz" wrap="square" lIns="0" tIns="13831" rIns="0" bIns="0" rtlCol="0">
            <a:spAutoFit/>
          </a:bodyPr>
          <a:lstStyle/>
          <a:p>
            <a:pPr marL="11527">
              <a:spcBef>
                <a:spcPts val="109"/>
              </a:spcBef>
            </a:pPr>
            <a:r>
              <a:rPr sz="953" b="1" spc="9" dirty="0">
                <a:solidFill>
                  <a:srgbClr val="636466"/>
                </a:solidFill>
                <a:latin typeface="Calibri"/>
                <a:cs typeface="Calibri"/>
              </a:rPr>
              <a:t>UI</a:t>
            </a:r>
            <a:endParaRPr sz="953">
              <a:latin typeface="Calibri"/>
              <a:cs typeface="Calibri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5976000" y="4314055"/>
            <a:ext cx="686376" cy="310051"/>
          </a:xfrm>
          <a:custGeom>
            <a:avLst/>
            <a:gdLst/>
            <a:ahLst/>
            <a:cxnLst/>
            <a:rect l="l" t="t" r="r" b="b"/>
            <a:pathLst>
              <a:path w="756285" h="341629">
                <a:moveTo>
                  <a:pt x="720284" y="0"/>
                </a:moveTo>
                <a:lnTo>
                  <a:pt x="35551" y="0"/>
                </a:lnTo>
                <a:lnTo>
                  <a:pt x="21713" y="2792"/>
                </a:lnTo>
                <a:lnTo>
                  <a:pt x="10412" y="10409"/>
                </a:lnTo>
                <a:lnTo>
                  <a:pt x="2793" y="21706"/>
                </a:lnTo>
                <a:lnTo>
                  <a:pt x="0" y="35540"/>
                </a:lnTo>
                <a:lnTo>
                  <a:pt x="0" y="305642"/>
                </a:lnTo>
                <a:lnTo>
                  <a:pt x="2793" y="319476"/>
                </a:lnTo>
                <a:lnTo>
                  <a:pt x="10412" y="330773"/>
                </a:lnTo>
                <a:lnTo>
                  <a:pt x="21713" y="338390"/>
                </a:lnTo>
                <a:lnTo>
                  <a:pt x="35551" y="341182"/>
                </a:lnTo>
                <a:lnTo>
                  <a:pt x="720284" y="341182"/>
                </a:lnTo>
                <a:lnTo>
                  <a:pt x="734122" y="338390"/>
                </a:lnTo>
                <a:lnTo>
                  <a:pt x="745422" y="330773"/>
                </a:lnTo>
                <a:lnTo>
                  <a:pt x="753040" y="319476"/>
                </a:lnTo>
                <a:lnTo>
                  <a:pt x="755834" y="305642"/>
                </a:lnTo>
                <a:lnTo>
                  <a:pt x="755834" y="35540"/>
                </a:lnTo>
                <a:lnTo>
                  <a:pt x="753040" y="21706"/>
                </a:lnTo>
                <a:lnTo>
                  <a:pt x="745422" y="10409"/>
                </a:lnTo>
                <a:lnTo>
                  <a:pt x="734122" y="2792"/>
                </a:lnTo>
                <a:lnTo>
                  <a:pt x="7202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74" name="object 174"/>
          <p:cNvSpPr/>
          <p:nvPr/>
        </p:nvSpPr>
        <p:spPr>
          <a:xfrm>
            <a:off x="5976000" y="4314055"/>
            <a:ext cx="686376" cy="310051"/>
          </a:xfrm>
          <a:custGeom>
            <a:avLst/>
            <a:gdLst/>
            <a:ahLst/>
            <a:cxnLst/>
            <a:rect l="l" t="t" r="r" b="b"/>
            <a:pathLst>
              <a:path w="756285" h="341629">
                <a:moveTo>
                  <a:pt x="0" y="35541"/>
                </a:moveTo>
                <a:lnTo>
                  <a:pt x="2793" y="21706"/>
                </a:lnTo>
                <a:lnTo>
                  <a:pt x="10412" y="10409"/>
                </a:lnTo>
                <a:lnTo>
                  <a:pt x="21712" y="2793"/>
                </a:lnTo>
                <a:lnTo>
                  <a:pt x="35550" y="0"/>
                </a:lnTo>
                <a:lnTo>
                  <a:pt x="720283" y="0"/>
                </a:lnTo>
                <a:lnTo>
                  <a:pt x="734121" y="2793"/>
                </a:lnTo>
                <a:lnTo>
                  <a:pt x="745421" y="10409"/>
                </a:lnTo>
                <a:lnTo>
                  <a:pt x="753040" y="21706"/>
                </a:lnTo>
                <a:lnTo>
                  <a:pt x="755834" y="35541"/>
                </a:lnTo>
                <a:lnTo>
                  <a:pt x="755834" y="305642"/>
                </a:lnTo>
                <a:lnTo>
                  <a:pt x="753040" y="319476"/>
                </a:lnTo>
                <a:lnTo>
                  <a:pt x="745421" y="330773"/>
                </a:lnTo>
                <a:lnTo>
                  <a:pt x="734121" y="338390"/>
                </a:lnTo>
                <a:lnTo>
                  <a:pt x="720283" y="341183"/>
                </a:lnTo>
                <a:lnTo>
                  <a:pt x="35550" y="341183"/>
                </a:lnTo>
                <a:lnTo>
                  <a:pt x="21712" y="338390"/>
                </a:lnTo>
                <a:lnTo>
                  <a:pt x="10412" y="330773"/>
                </a:lnTo>
                <a:lnTo>
                  <a:pt x="2793" y="319476"/>
                </a:lnTo>
                <a:lnTo>
                  <a:pt x="0" y="305642"/>
                </a:lnTo>
                <a:lnTo>
                  <a:pt x="0" y="35541"/>
                </a:lnTo>
                <a:close/>
              </a:path>
            </a:pathLst>
          </a:custGeom>
          <a:ln w="13523">
            <a:solidFill>
              <a:srgbClr val="7074A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75" name="object 175"/>
          <p:cNvSpPr txBox="1"/>
          <p:nvPr/>
        </p:nvSpPr>
        <p:spPr>
          <a:xfrm>
            <a:off x="6068886" y="4301071"/>
            <a:ext cx="495620" cy="311445"/>
          </a:xfrm>
          <a:prstGeom prst="rect">
            <a:avLst/>
          </a:prstGeom>
        </p:spPr>
        <p:txBody>
          <a:bodyPr vert="horz" wrap="square" lIns="0" tIns="9221" rIns="0" bIns="0" rtlCol="0">
            <a:spAutoFit/>
          </a:bodyPr>
          <a:lstStyle/>
          <a:p>
            <a:pPr marL="11527" marR="4611" indent="123334">
              <a:lnSpc>
                <a:spcPct val="103099"/>
              </a:lnSpc>
              <a:spcBef>
                <a:spcPts val="73"/>
              </a:spcBef>
            </a:pPr>
            <a:r>
              <a:rPr sz="953" b="1" dirty="0">
                <a:solidFill>
                  <a:srgbClr val="636466"/>
                </a:solidFill>
                <a:latin typeface="Calibri"/>
                <a:cs typeface="Calibri"/>
              </a:rPr>
              <a:t>Bulk  </a:t>
            </a:r>
            <a:r>
              <a:rPr sz="953" b="1" spc="18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953" b="1" spc="14" dirty="0">
                <a:solidFill>
                  <a:srgbClr val="636466"/>
                </a:solidFill>
                <a:latin typeface="Calibri"/>
                <a:cs typeface="Calibri"/>
              </a:rPr>
              <a:t>n</a:t>
            </a:r>
            <a:r>
              <a:rPr sz="953" b="1" spc="9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953" b="1" spc="-9" dirty="0">
                <a:solidFill>
                  <a:srgbClr val="636466"/>
                </a:solidFill>
                <a:latin typeface="Calibri"/>
                <a:cs typeface="Calibri"/>
              </a:rPr>
              <a:t>l</a:t>
            </a:r>
            <a:r>
              <a:rPr sz="953" b="1" spc="9" dirty="0">
                <a:solidFill>
                  <a:srgbClr val="636466"/>
                </a:solidFill>
                <a:latin typeface="Calibri"/>
                <a:cs typeface="Calibri"/>
              </a:rPr>
              <a:t>y</a:t>
            </a:r>
            <a:r>
              <a:rPr sz="953" b="1" spc="5" dirty="0">
                <a:solidFill>
                  <a:srgbClr val="636466"/>
                </a:solidFill>
                <a:latin typeface="Calibri"/>
                <a:cs typeface="Calibri"/>
              </a:rPr>
              <a:t>t</a:t>
            </a:r>
            <a:r>
              <a:rPr sz="953" b="1" spc="-9" dirty="0">
                <a:solidFill>
                  <a:srgbClr val="636466"/>
                </a:solidFill>
                <a:latin typeface="Calibri"/>
                <a:cs typeface="Calibri"/>
              </a:rPr>
              <a:t>i</a:t>
            </a:r>
            <a:r>
              <a:rPr sz="953" b="1" spc="27" dirty="0">
                <a:solidFill>
                  <a:srgbClr val="636466"/>
                </a:solidFill>
                <a:latin typeface="Calibri"/>
                <a:cs typeface="Calibri"/>
              </a:rPr>
              <a:t>c</a:t>
            </a:r>
            <a:r>
              <a:rPr sz="953" b="1" spc="5" dirty="0">
                <a:solidFill>
                  <a:srgbClr val="636466"/>
                </a:solidFill>
                <a:latin typeface="Calibri"/>
                <a:cs typeface="Calibri"/>
              </a:rPr>
              <a:t>s</a:t>
            </a:r>
            <a:endParaRPr sz="953">
              <a:latin typeface="Calibri"/>
              <a:cs typeface="Calibri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6746574" y="4314055"/>
            <a:ext cx="379783" cy="310051"/>
          </a:xfrm>
          <a:custGeom>
            <a:avLst/>
            <a:gdLst/>
            <a:ahLst/>
            <a:cxnLst/>
            <a:rect l="l" t="t" r="r" b="b"/>
            <a:pathLst>
              <a:path w="418464" h="341629">
                <a:moveTo>
                  <a:pt x="382460" y="0"/>
                </a:moveTo>
                <a:lnTo>
                  <a:pt x="35549" y="0"/>
                </a:lnTo>
                <a:lnTo>
                  <a:pt x="21711" y="2792"/>
                </a:lnTo>
                <a:lnTo>
                  <a:pt x="10412" y="10409"/>
                </a:lnTo>
                <a:lnTo>
                  <a:pt x="2793" y="21706"/>
                </a:lnTo>
                <a:lnTo>
                  <a:pt x="0" y="35540"/>
                </a:lnTo>
                <a:lnTo>
                  <a:pt x="0" y="305642"/>
                </a:lnTo>
                <a:lnTo>
                  <a:pt x="2793" y="319476"/>
                </a:lnTo>
                <a:lnTo>
                  <a:pt x="10412" y="330773"/>
                </a:lnTo>
                <a:lnTo>
                  <a:pt x="21711" y="338390"/>
                </a:lnTo>
                <a:lnTo>
                  <a:pt x="35549" y="341182"/>
                </a:lnTo>
                <a:lnTo>
                  <a:pt x="382460" y="341182"/>
                </a:lnTo>
                <a:lnTo>
                  <a:pt x="396298" y="338390"/>
                </a:lnTo>
                <a:lnTo>
                  <a:pt x="407598" y="330773"/>
                </a:lnTo>
                <a:lnTo>
                  <a:pt x="415217" y="319476"/>
                </a:lnTo>
                <a:lnTo>
                  <a:pt x="418011" y="305642"/>
                </a:lnTo>
                <a:lnTo>
                  <a:pt x="418011" y="35540"/>
                </a:lnTo>
                <a:lnTo>
                  <a:pt x="415217" y="21706"/>
                </a:lnTo>
                <a:lnTo>
                  <a:pt x="407598" y="10409"/>
                </a:lnTo>
                <a:lnTo>
                  <a:pt x="396298" y="2792"/>
                </a:lnTo>
                <a:lnTo>
                  <a:pt x="3824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77" name="object 177"/>
          <p:cNvSpPr/>
          <p:nvPr/>
        </p:nvSpPr>
        <p:spPr>
          <a:xfrm>
            <a:off x="6746574" y="4314055"/>
            <a:ext cx="379783" cy="310051"/>
          </a:xfrm>
          <a:custGeom>
            <a:avLst/>
            <a:gdLst/>
            <a:ahLst/>
            <a:cxnLst/>
            <a:rect l="l" t="t" r="r" b="b"/>
            <a:pathLst>
              <a:path w="418464" h="341629">
                <a:moveTo>
                  <a:pt x="0" y="35541"/>
                </a:moveTo>
                <a:lnTo>
                  <a:pt x="2793" y="21706"/>
                </a:lnTo>
                <a:lnTo>
                  <a:pt x="10412" y="10409"/>
                </a:lnTo>
                <a:lnTo>
                  <a:pt x="21712" y="2792"/>
                </a:lnTo>
                <a:lnTo>
                  <a:pt x="35550" y="0"/>
                </a:lnTo>
                <a:lnTo>
                  <a:pt x="382461" y="0"/>
                </a:lnTo>
                <a:lnTo>
                  <a:pt x="396298" y="2792"/>
                </a:lnTo>
                <a:lnTo>
                  <a:pt x="407599" y="10409"/>
                </a:lnTo>
                <a:lnTo>
                  <a:pt x="415217" y="21706"/>
                </a:lnTo>
                <a:lnTo>
                  <a:pt x="418011" y="35541"/>
                </a:lnTo>
                <a:lnTo>
                  <a:pt x="418011" y="305642"/>
                </a:lnTo>
                <a:lnTo>
                  <a:pt x="415217" y="319476"/>
                </a:lnTo>
                <a:lnTo>
                  <a:pt x="407599" y="330773"/>
                </a:lnTo>
                <a:lnTo>
                  <a:pt x="396298" y="338390"/>
                </a:lnTo>
                <a:lnTo>
                  <a:pt x="382461" y="341183"/>
                </a:lnTo>
                <a:lnTo>
                  <a:pt x="35550" y="341183"/>
                </a:lnTo>
                <a:lnTo>
                  <a:pt x="21712" y="338390"/>
                </a:lnTo>
                <a:lnTo>
                  <a:pt x="10412" y="330773"/>
                </a:lnTo>
                <a:lnTo>
                  <a:pt x="2793" y="319476"/>
                </a:lnTo>
                <a:lnTo>
                  <a:pt x="0" y="305642"/>
                </a:lnTo>
                <a:lnTo>
                  <a:pt x="0" y="35541"/>
                </a:lnTo>
                <a:close/>
              </a:path>
            </a:pathLst>
          </a:custGeom>
          <a:ln w="13524">
            <a:solidFill>
              <a:srgbClr val="7074A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78" name="object 178"/>
          <p:cNvSpPr txBox="1"/>
          <p:nvPr/>
        </p:nvSpPr>
        <p:spPr>
          <a:xfrm>
            <a:off x="6866129" y="4379572"/>
            <a:ext cx="140042" cy="160609"/>
          </a:xfrm>
          <a:prstGeom prst="rect">
            <a:avLst/>
          </a:prstGeom>
        </p:spPr>
        <p:txBody>
          <a:bodyPr vert="horz" wrap="square" lIns="0" tIns="13831" rIns="0" bIns="0" rtlCol="0">
            <a:spAutoFit/>
          </a:bodyPr>
          <a:lstStyle/>
          <a:p>
            <a:pPr marL="11527">
              <a:spcBef>
                <a:spcPts val="109"/>
              </a:spcBef>
            </a:pPr>
            <a:r>
              <a:rPr sz="953" b="1" spc="9" dirty="0">
                <a:solidFill>
                  <a:srgbClr val="636466"/>
                </a:solidFill>
                <a:latin typeface="Calibri"/>
                <a:cs typeface="Calibri"/>
              </a:rPr>
              <a:t>UI</a:t>
            </a:r>
            <a:endParaRPr sz="953">
              <a:latin typeface="Calibri"/>
              <a:cs typeface="Calibri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9888071" y="1486860"/>
            <a:ext cx="783771" cy="41493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80" name="object 180"/>
          <p:cNvSpPr/>
          <p:nvPr/>
        </p:nvSpPr>
        <p:spPr>
          <a:xfrm>
            <a:off x="9945701" y="1544491"/>
            <a:ext cx="656985" cy="38036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81" name="object 181"/>
          <p:cNvSpPr/>
          <p:nvPr/>
        </p:nvSpPr>
        <p:spPr>
          <a:xfrm>
            <a:off x="9937634" y="1516305"/>
            <a:ext cx="683495" cy="79530"/>
          </a:xfrm>
          <a:custGeom>
            <a:avLst/>
            <a:gdLst/>
            <a:ahLst/>
            <a:cxnLst/>
            <a:rect l="l" t="t" r="r" b="b"/>
            <a:pathLst>
              <a:path w="753109" h="87630">
                <a:moveTo>
                  <a:pt x="752894" y="43718"/>
                </a:moveTo>
                <a:lnTo>
                  <a:pt x="688602" y="68161"/>
                </a:lnTo>
                <a:lnTo>
                  <a:pt x="642635" y="74632"/>
                </a:lnTo>
                <a:lnTo>
                  <a:pt x="586922" y="79970"/>
                </a:lnTo>
                <a:lnTo>
                  <a:pt x="522977" y="84001"/>
                </a:lnTo>
                <a:lnTo>
                  <a:pt x="452314" y="86548"/>
                </a:lnTo>
                <a:lnTo>
                  <a:pt x="376447" y="87436"/>
                </a:lnTo>
                <a:lnTo>
                  <a:pt x="300579" y="86548"/>
                </a:lnTo>
                <a:lnTo>
                  <a:pt x="229916" y="84001"/>
                </a:lnTo>
                <a:lnTo>
                  <a:pt x="165971" y="79970"/>
                </a:lnTo>
                <a:lnTo>
                  <a:pt x="110258" y="74632"/>
                </a:lnTo>
                <a:lnTo>
                  <a:pt x="64291" y="68161"/>
                </a:lnTo>
                <a:lnTo>
                  <a:pt x="7648" y="52529"/>
                </a:lnTo>
                <a:lnTo>
                  <a:pt x="0" y="43718"/>
                </a:lnTo>
                <a:lnTo>
                  <a:pt x="7648" y="34907"/>
                </a:lnTo>
                <a:lnTo>
                  <a:pt x="64291" y="19275"/>
                </a:lnTo>
                <a:lnTo>
                  <a:pt x="110258" y="12804"/>
                </a:lnTo>
                <a:lnTo>
                  <a:pt x="165971" y="7466"/>
                </a:lnTo>
                <a:lnTo>
                  <a:pt x="229916" y="3435"/>
                </a:lnTo>
                <a:lnTo>
                  <a:pt x="300579" y="888"/>
                </a:lnTo>
                <a:lnTo>
                  <a:pt x="376447" y="0"/>
                </a:lnTo>
                <a:lnTo>
                  <a:pt x="452314" y="888"/>
                </a:lnTo>
                <a:lnTo>
                  <a:pt x="522977" y="3435"/>
                </a:lnTo>
                <a:lnTo>
                  <a:pt x="586922" y="7466"/>
                </a:lnTo>
                <a:lnTo>
                  <a:pt x="642635" y="12804"/>
                </a:lnTo>
                <a:lnTo>
                  <a:pt x="688602" y="19275"/>
                </a:lnTo>
                <a:lnTo>
                  <a:pt x="745245" y="34907"/>
                </a:lnTo>
                <a:lnTo>
                  <a:pt x="752894" y="43718"/>
                </a:lnTo>
                <a:close/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82" name="object 182"/>
          <p:cNvSpPr/>
          <p:nvPr/>
        </p:nvSpPr>
        <p:spPr>
          <a:xfrm>
            <a:off x="9937634" y="1555983"/>
            <a:ext cx="683495" cy="277778"/>
          </a:xfrm>
          <a:custGeom>
            <a:avLst/>
            <a:gdLst/>
            <a:ahLst/>
            <a:cxnLst/>
            <a:rect l="l" t="t" r="r" b="b"/>
            <a:pathLst>
              <a:path w="753109" h="306069">
                <a:moveTo>
                  <a:pt x="752894" y="0"/>
                </a:moveTo>
                <a:lnTo>
                  <a:pt x="752894" y="262312"/>
                </a:lnTo>
                <a:lnTo>
                  <a:pt x="745245" y="271123"/>
                </a:lnTo>
                <a:lnTo>
                  <a:pt x="688602" y="286755"/>
                </a:lnTo>
                <a:lnTo>
                  <a:pt x="642635" y="293225"/>
                </a:lnTo>
                <a:lnTo>
                  <a:pt x="586922" y="298564"/>
                </a:lnTo>
                <a:lnTo>
                  <a:pt x="522977" y="302595"/>
                </a:lnTo>
                <a:lnTo>
                  <a:pt x="452314" y="305142"/>
                </a:lnTo>
                <a:lnTo>
                  <a:pt x="376447" y="306030"/>
                </a:lnTo>
                <a:lnTo>
                  <a:pt x="300579" y="305142"/>
                </a:lnTo>
                <a:lnTo>
                  <a:pt x="229916" y="302595"/>
                </a:lnTo>
                <a:lnTo>
                  <a:pt x="165971" y="298564"/>
                </a:lnTo>
                <a:lnTo>
                  <a:pt x="110258" y="293225"/>
                </a:lnTo>
                <a:lnTo>
                  <a:pt x="64291" y="286755"/>
                </a:lnTo>
                <a:lnTo>
                  <a:pt x="7648" y="271123"/>
                </a:lnTo>
                <a:lnTo>
                  <a:pt x="0" y="262312"/>
                </a:lnTo>
                <a:lnTo>
                  <a:pt x="0" y="0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83" name="object 183"/>
          <p:cNvSpPr txBox="1"/>
          <p:nvPr/>
        </p:nvSpPr>
        <p:spPr>
          <a:xfrm>
            <a:off x="10077506" y="1622179"/>
            <a:ext cx="1043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8"/>
              </a:lnSpc>
            </a:pP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10180062" y="1622179"/>
            <a:ext cx="29621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8"/>
              </a:lnSpc>
            </a:pP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98" spc="-1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9150403" y="1890272"/>
            <a:ext cx="875980" cy="41493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86" name="object 186"/>
          <p:cNvSpPr/>
          <p:nvPr/>
        </p:nvSpPr>
        <p:spPr>
          <a:xfrm>
            <a:off x="9173455" y="1855694"/>
            <a:ext cx="818350" cy="51867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87" name="object 187"/>
          <p:cNvSpPr/>
          <p:nvPr/>
        </p:nvSpPr>
        <p:spPr>
          <a:xfrm>
            <a:off x="9900327" y="1924458"/>
            <a:ext cx="77225" cy="308898"/>
          </a:xfrm>
          <a:custGeom>
            <a:avLst/>
            <a:gdLst/>
            <a:ahLst/>
            <a:cxnLst/>
            <a:rect l="l" t="t" r="r" b="b"/>
            <a:pathLst>
              <a:path w="85090" h="340360">
                <a:moveTo>
                  <a:pt x="42490" y="339835"/>
                </a:moveTo>
                <a:lnTo>
                  <a:pt x="25951" y="326482"/>
                </a:lnTo>
                <a:lnTo>
                  <a:pt x="12445" y="290067"/>
                </a:lnTo>
                <a:lnTo>
                  <a:pt x="3339" y="236057"/>
                </a:lnTo>
                <a:lnTo>
                  <a:pt x="0" y="169917"/>
                </a:lnTo>
                <a:lnTo>
                  <a:pt x="3339" y="103778"/>
                </a:lnTo>
                <a:lnTo>
                  <a:pt x="12445" y="49767"/>
                </a:lnTo>
                <a:lnTo>
                  <a:pt x="25951" y="13352"/>
                </a:lnTo>
                <a:lnTo>
                  <a:pt x="42490" y="0"/>
                </a:lnTo>
                <a:lnTo>
                  <a:pt x="59030" y="13352"/>
                </a:lnTo>
                <a:lnTo>
                  <a:pt x="72536" y="49767"/>
                </a:lnTo>
                <a:lnTo>
                  <a:pt x="81642" y="103778"/>
                </a:lnTo>
                <a:lnTo>
                  <a:pt x="84981" y="169917"/>
                </a:lnTo>
                <a:lnTo>
                  <a:pt x="81642" y="236057"/>
                </a:lnTo>
                <a:lnTo>
                  <a:pt x="72536" y="290067"/>
                </a:lnTo>
                <a:lnTo>
                  <a:pt x="59030" y="326482"/>
                </a:lnTo>
                <a:lnTo>
                  <a:pt x="42490" y="339835"/>
                </a:lnTo>
                <a:close/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88" name="object 188"/>
          <p:cNvSpPr/>
          <p:nvPr/>
        </p:nvSpPr>
        <p:spPr>
          <a:xfrm>
            <a:off x="9200909" y="1924458"/>
            <a:ext cx="738244" cy="308898"/>
          </a:xfrm>
          <a:custGeom>
            <a:avLst/>
            <a:gdLst/>
            <a:ahLst/>
            <a:cxnLst/>
            <a:rect l="l" t="t" r="r" b="b"/>
            <a:pathLst>
              <a:path w="813434" h="340360">
                <a:moveTo>
                  <a:pt x="813147" y="339835"/>
                </a:moveTo>
                <a:lnTo>
                  <a:pt x="42490" y="339835"/>
                </a:lnTo>
                <a:lnTo>
                  <a:pt x="25951" y="326482"/>
                </a:lnTo>
                <a:lnTo>
                  <a:pt x="12445" y="290067"/>
                </a:lnTo>
                <a:lnTo>
                  <a:pt x="3339" y="236057"/>
                </a:lnTo>
                <a:lnTo>
                  <a:pt x="0" y="169917"/>
                </a:lnTo>
                <a:lnTo>
                  <a:pt x="3339" y="103778"/>
                </a:lnTo>
                <a:lnTo>
                  <a:pt x="12445" y="49767"/>
                </a:lnTo>
                <a:lnTo>
                  <a:pt x="25951" y="13352"/>
                </a:lnTo>
                <a:lnTo>
                  <a:pt x="42490" y="0"/>
                </a:lnTo>
                <a:lnTo>
                  <a:pt x="813147" y="0"/>
                </a:lnTo>
              </a:path>
            </a:pathLst>
          </a:custGeom>
          <a:ln w="12702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89" name="object 189"/>
          <p:cNvSpPr txBox="1"/>
          <p:nvPr/>
        </p:nvSpPr>
        <p:spPr>
          <a:xfrm>
            <a:off x="9299922" y="1927389"/>
            <a:ext cx="37574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8"/>
              </a:lnSpc>
            </a:pP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998" spc="-9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ea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9677889" y="1909798"/>
            <a:ext cx="168857" cy="165207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>
              <a:spcBef>
                <a:spcPts val="91"/>
              </a:spcBef>
            </a:pP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9331121" y="2059599"/>
            <a:ext cx="87598" cy="165207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>
              <a:spcBef>
                <a:spcPts val="91"/>
              </a:spcBef>
            </a:pPr>
            <a:r>
              <a:rPr sz="998" spc="1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9406801" y="2077191"/>
            <a:ext cx="39707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8"/>
              </a:lnSpc>
            </a:pPr>
            <a:r>
              <a:rPr sz="998" spc="9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998" spc="9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5616014" y="2487546"/>
            <a:ext cx="2463693" cy="170009"/>
          </a:xfrm>
          <a:custGeom>
            <a:avLst/>
            <a:gdLst/>
            <a:ahLst/>
            <a:cxnLst/>
            <a:rect l="l" t="t" r="r" b="b"/>
            <a:pathLst>
              <a:path w="2714625" h="187325">
                <a:moveTo>
                  <a:pt x="2412448" y="0"/>
                </a:moveTo>
                <a:lnTo>
                  <a:pt x="0" y="0"/>
                </a:lnTo>
                <a:lnTo>
                  <a:pt x="0" y="25400"/>
                </a:lnTo>
                <a:lnTo>
                  <a:pt x="2392729" y="25400"/>
                </a:lnTo>
                <a:lnTo>
                  <a:pt x="2392729" y="156180"/>
                </a:lnTo>
                <a:lnTo>
                  <a:pt x="2398416" y="161866"/>
                </a:lnTo>
                <a:lnTo>
                  <a:pt x="2638009" y="161866"/>
                </a:lnTo>
                <a:lnTo>
                  <a:pt x="2638009" y="187266"/>
                </a:lnTo>
                <a:lnTo>
                  <a:pt x="2714230" y="149166"/>
                </a:lnTo>
                <a:lnTo>
                  <a:pt x="2688823" y="136466"/>
                </a:lnTo>
                <a:lnTo>
                  <a:pt x="2418135" y="136466"/>
                </a:lnTo>
                <a:lnTo>
                  <a:pt x="2418135" y="5685"/>
                </a:lnTo>
                <a:lnTo>
                  <a:pt x="2412448" y="0"/>
                </a:lnTo>
                <a:close/>
              </a:path>
              <a:path w="2714625" h="187325">
                <a:moveTo>
                  <a:pt x="2638009" y="111066"/>
                </a:moveTo>
                <a:lnTo>
                  <a:pt x="2638009" y="136466"/>
                </a:lnTo>
                <a:lnTo>
                  <a:pt x="2688823" y="136466"/>
                </a:lnTo>
                <a:lnTo>
                  <a:pt x="2638009" y="111066"/>
                </a:lnTo>
                <a:close/>
              </a:path>
            </a:pathLst>
          </a:custGeom>
          <a:solidFill>
            <a:srgbClr val="564C42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94" name="object 194"/>
          <p:cNvSpPr/>
          <p:nvPr/>
        </p:nvSpPr>
        <p:spPr>
          <a:xfrm>
            <a:off x="8009325" y="3630706"/>
            <a:ext cx="783771" cy="34578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95" name="object 195"/>
          <p:cNvSpPr/>
          <p:nvPr/>
        </p:nvSpPr>
        <p:spPr>
          <a:xfrm>
            <a:off x="8066955" y="3561550"/>
            <a:ext cx="656985" cy="53019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96" name="object 196"/>
          <p:cNvSpPr/>
          <p:nvPr/>
        </p:nvSpPr>
        <p:spPr>
          <a:xfrm>
            <a:off x="8056834" y="3668231"/>
            <a:ext cx="685967" cy="24309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97" name="object 197"/>
          <p:cNvSpPr/>
          <p:nvPr/>
        </p:nvSpPr>
        <p:spPr>
          <a:xfrm>
            <a:off x="8682011" y="3668231"/>
            <a:ext cx="61088" cy="243200"/>
          </a:xfrm>
          <a:custGeom>
            <a:avLst/>
            <a:gdLst/>
            <a:ahLst/>
            <a:cxnLst/>
            <a:rect l="l" t="t" r="r" b="b"/>
            <a:pathLst>
              <a:path w="67309" h="267970">
                <a:moveTo>
                  <a:pt x="33490" y="267857"/>
                </a:moveTo>
                <a:lnTo>
                  <a:pt x="20454" y="257332"/>
                </a:lnTo>
                <a:lnTo>
                  <a:pt x="9809" y="228630"/>
                </a:lnTo>
                <a:lnTo>
                  <a:pt x="2631" y="186059"/>
                </a:lnTo>
                <a:lnTo>
                  <a:pt x="0" y="133928"/>
                </a:lnTo>
                <a:lnTo>
                  <a:pt x="2631" y="81797"/>
                </a:lnTo>
                <a:lnTo>
                  <a:pt x="9809" y="39226"/>
                </a:lnTo>
                <a:lnTo>
                  <a:pt x="20454" y="10524"/>
                </a:lnTo>
                <a:lnTo>
                  <a:pt x="33490" y="0"/>
                </a:lnTo>
                <a:lnTo>
                  <a:pt x="46527" y="10524"/>
                </a:lnTo>
                <a:lnTo>
                  <a:pt x="57172" y="39226"/>
                </a:lnTo>
                <a:lnTo>
                  <a:pt x="64350" y="81797"/>
                </a:lnTo>
                <a:lnTo>
                  <a:pt x="66981" y="133928"/>
                </a:lnTo>
                <a:lnTo>
                  <a:pt x="64350" y="186059"/>
                </a:lnTo>
                <a:lnTo>
                  <a:pt x="57172" y="228630"/>
                </a:lnTo>
                <a:lnTo>
                  <a:pt x="46527" y="257332"/>
                </a:lnTo>
                <a:lnTo>
                  <a:pt x="33490" y="267857"/>
                </a:lnTo>
                <a:close/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98" name="object 198"/>
          <p:cNvSpPr/>
          <p:nvPr/>
        </p:nvSpPr>
        <p:spPr>
          <a:xfrm>
            <a:off x="8056834" y="3668231"/>
            <a:ext cx="655832" cy="243200"/>
          </a:xfrm>
          <a:custGeom>
            <a:avLst/>
            <a:gdLst/>
            <a:ahLst/>
            <a:cxnLst/>
            <a:rect l="l" t="t" r="r" b="b"/>
            <a:pathLst>
              <a:path w="722629" h="267970">
                <a:moveTo>
                  <a:pt x="722343" y="267857"/>
                </a:moveTo>
                <a:lnTo>
                  <a:pt x="33490" y="267857"/>
                </a:lnTo>
                <a:lnTo>
                  <a:pt x="20454" y="257332"/>
                </a:lnTo>
                <a:lnTo>
                  <a:pt x="9809" y="228630"/>
                </a:lnTo>
                <a:lnTo>
                  <a:pt x="2631" y="186059"/>
                </a:lnTo>
                <a:lnTo>
                  <a:pt x="0" y="133928"/>
                </a:lnTo>
                <a:lnTo>
                  <a:pt x="2631" y="81797"/>
                </a:lnTo>
                <a:lnTo>
                  <a:pt x="9809" y="39226"/>
                </a:lnTo>
                <a:lnTo>
                  <a:pt x="20454" y="10524"/>
                </a:lnTo>
                <a:lnTo>
                  <a:pt x="33490" y="0"/>
                </a:lnTo>
                <a:lnTo>
                  <a:pt x="722343" y="0"/>
                </a:lnTo>
              </a:path>
            </a:pathLst>
          </a:custGeom>
          <a:ln w="12703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99" name="object 199"/>
          <p:cNvSpPr txBox="1"/>
          <p:nvPr/>
        </p:nvSpPr>
        <p:spPr>
          <a:xfrm>
            <a:off x="8182429" y="3620446"/>
            <a:ext cx="399954" cy="326399"/>
          </a:xfrm>
          <a:prstGeom prst="rect">
            <a:avLst/>
          </a:prstGeom>
        </p:spPr>
        <p:txBody>
          <a:bodyPr vert="horz" wrap="square" lIns="0" tIns="18442" rIns="0" bIns="0" rtlCol="0">
            <a:spAutoFit/>
          </a:bodyPr>
          <a:lstStyle/>
          <a:p>
            <a:pPr marL="105468" marR="4611" indent="-94517">
              <a:lnSpc>
                <a:spcPts val="1180"/>
              </a:lnSpc>
              <a:spcBef>
                <a:spcPts val="145"/>
              </a:spcBef>
            </a:pP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998" spc="9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98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998" spc="5" dirty="0">
                <a:solidFill>
                  <a:srgbClr val="FFFFFF"/>
                </a:solidFill>
                <a:latin typeface="Calibri"/>
                <a:cs typeface="Calibri"/>
              </a:rPr>
              <a:t>Bus</a:t>
            </a:r>
            <a:endParaRPr sz="998">
              <a:latin typeface="Calibri"/>
              <a:cs typeface="Calibri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8763908" y="3250907"/>
            <a:ext cx="355002" cy="81259"/>
          </a:xfrm>
          <a:custGeom>
            <a:avLst/>
            <a:gdLst/>
            <a:ahLst/>
            <a:cxnLst/>
            <a:rect l="l" t="t" r="r" b="b"/>
            <a:pathLst>
              <a:path w="391159" h="89535">
                <a:moveTo>
                  <a:pt x="3101" y="0"/>
                </a:moveTo>
                <a:lnTo>
                  <a:pt x="0" y="25210"/>
                </a:lnTo>
                <a:lnTo>
                  <a:pt x="313621" y="63764"/>
                </a:lnTo>
                <a:lnTo>
                  <a:pt x="310521" y="88973"/>
                </a:lnTo>
                <a:lnTo>
                  <a:pt x="390823" y="60458"/>
                </a:lnTo>
                <a:lnTo>
                  <a:pt x="357813" y="38553"/>
                </a:lnTo>
                <a:lnTo>
                  <a:pt x="316722" y="38553"/>
                </a:lnTo>
                <a:lnTo>
                  <a:pt x="3101" y="0"/>
                </a:lnTo>
                <a:close/>
              </a:path>
              <a:path w="391159" h="89535">
                <a:moveTo>
                  <a:pt x="319822" y="13343"/>
                </a:moveTo>
                <a:lnTo>
                  <a:pt x="316722" y="38553"/>
                </a:lnTo>
                <a:lnTo>
                  <a:pt x="357813" y="38553"/>
                </a:lnTo>
                <a:lnTo>
                  <a:pt x="319822" y="13343"/>
                </a:lnTo>
                <a:close/>
              </a:path>
            </a:pathLst>
          </a:custGeom>
          <a:solidFill>
            <a:srgbClr val="564C42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01" name="object 201"/>
          <p:cNvSpPr/>
          <p:nvPr/>
        </p:nvSpPr>
        <p:spPr>
          <a:xfrm>
            <a:off x="8742802" y="3298711"/>
            <a:ext cx="384970" cy="491586"/>
          </a:xfrm>
          <a:custGeom>
            <a:avLst/>
            <a:gdLst/>
            <a:ahLst/>
            <a:cxnLst/>
            <a:rect l="l" t="t" r="r" b="b"/>
            <a:pathLst>
              <a:path w="424179" h="541654">
                <a:moveTo>
                  <a:pt x="16631" y="457531"/>
                </a:moveTo>
                <a:lnTo>
                  <a:pt x="0" y="541087"/>
                </a:lnTo>
                <a:lnTo>
                  <a:pt x="76842" y="504256"/>
                </a:lnTo>
                <a:lnTo>
                  <a:pt x="56772" y="488680"/>
                </a:lnTo>
                <a:lnTo>
                  <a:pt x="68866" y="473105"/>
                </a:lnTo>
                <a:lnTo>
                  <a:pt x="36701" y="473105"/>
                </a:lnTo>
                <a:lnTo>
                  <a:pt x="16631" y="457531"/>
                </a:lnTo>
                <a:close/>
              </a:path>
              <a:path w="424179" h="541654">
                <a:moveTo>
                  <a:pt x="404044" y="0"/>
                </a:moveTo>
                <a:lnTo>
                  <a:pt x="36701" y="473105"/>
                </a:lnTo>
                <a:lnTo>
                  <a:pt x="68866" y="473105"/>
                </a:lnTo>
                <a:lnTo>
                  <a:pt x="424113" y="15574"/>
                </a:lnTo>
                <a:lnTo>
                  <a:pt x="404044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02" name="object 202"/>
          <p:cNvSpPr/>
          <p:nvPr/>
        </p:nvSpPr>
        <p:spPr>
          <a:xfrm>
            <a:off x="7323816" y="3752172"/>
            <a:ext cx="733633" cy="69156"/>
          </a:xfrm>
          <a:custGeom>
            <a:avLst/>
            <a:gdLst/>
            <a:ahLst/>
            <a:cxnLst/>
            <a:rect l="l" t="t" r="r" b="b"/>
            <a:pathLst>
              <a:path w="808354" h="76200">
                <a:moveTo>
                  <a:pt x="76394" y="0"/>
                </a:moveTo>
                <a:lnTo>
                  <a:pt x="0" y="37750"/>
                </a:lnTo>
                <a:lnTo>
                  <a:pt x="76046" y="76198"/>
                </a:lnTo>
                <a:lnTo>
                  <a:pt x="76161" y="50798"/>
                </a:lnTo>
                <a:lnTo>
                  <a:pt x="807636" y="50798"/>
                </a:lnTo>
                <a:lnTo>
                  <a:pt x="807736" y="28738"/>
                </a:lnTo>
                <a:lnTo>
                  <a:pt x="76278" y="25398"/>
                </a:lnTo>
                <a:lnTo>
                  <a:pt x="76394" y="0"/>
                </a:lnTo>
                <a:close/>
              </a:path>
              <a:path w="808354" h="76200">
                <a:moveTo>
                  <a:pt x="807636" y="50798"/>
                </a:moveTo>
                <a:lnTo>
                  <a:pt x="76161" y="50798"/>
                </a:lnTo>
                <a:lnTo>
                  <a:pt x="807620" y="54138"/>
                </a:lnTo>
                <a:lnTo>
                  <a:pt x="807636" y="50798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03" name="object 203"/>
          <p:cNvSpPr/>
          <p:nvPr/>
        </p:nvSpPr>
        <p:spPr>
          <a:xfrm>
            <a:off x="7106693" y="3541682"/>
            <a:ext cx="217266" cy="489857"/>
          </a:xfrm>
          <a:custGeom>
            <a:avLst/>
            <a:gdLst/>
            <a:ahLst/>
            <a:cxnLst/>
            <a:rect l="l" t="t" r="r" b="b"/>
            <a:pathLst>
              <a:path w="239395" h="539750">
                <a:moveTo>
                  <a:pt x="214316" y="0"/>
                </a:moveTo>
                <a:lnTo>
                  <a:pt x="24921" y="0"/>
                </a:lnTo>
                <a:lnTo>
                  <a:pt x="15220" y="1958"/>
                </a:lnTo>
                <a:lnTo>
                  <a:pt x="7299" y="7297"/>
                </a:lnTo>
                <a:lnTo>
                  <a:pt x="1958" y="15217"/>
                </a:lnTo>
                <a:lnTo>
                  <a:pt x="0" y="24914"/>
                </a:lnTo>
                <a:lnTo>
                  <a:pt x="0" y="514443"/>
                </a:lnTo>
                <a:lnTo>
                  <a:pt x="1958" y="524142"/>
                </a:lnTo>
                <a:lnTo>
                  <a:pt x="7299" y="532061"/>
                </a:lnTo>
                <a:lnTo>
                  <a:pt x="15220" y="537400"/>
                </a:lnTo>
                <a:lnTo>
                  <a:pt x="24921" y="539358"/>
                </a:lnTo>
                <a:lnTo>
                  <a:pt x="214316" y="539358"/>
                </a:lnTo>
                <a:lnTo>
                  <a:pt x="224016" y="537400"/>
                </a:lnTo>
                <a:lnTo>
                  <a:pt x="231938" y="532061"/>
                </a:lnTo>
                <a:lnTo>
                  <a:pt x="237279" y="524142"/>
                </a:lnTo>
                <a:lnTo>
                  <a:pt x="239237" y="514443"/>
                </a:lnTo>
                <a:lnTo>
                  <a:pt x="239237" y="24914"/>
                </a:lnTo>
                <a:lnTo>
                  <a:pt x="237279" y="15217"/>
                </a:lnTo>
                <a:lnTo>
                  <a:pt x="231938" y="7297"/>
                </a:lnTo>
                <a:lnTo>
                  <a:pt x="224016" y="1958"/>
                </a:lnTo>
                <a:lnTo>
                  <a:pt x="2143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04" name="object 204"/>
          <p:cNvSpPr/>
          <p:nvPr/>
        </p:nvSpPr>
        <p:spPr>
          <a:xfrm>
            <a:off x="7106693" y="3541682"/>
            <a:ext cx="217266" cy="489857"/>
          </a:xfrm>
          <a:custGeom>
            <a:avLst/>
            <a:gdLst/>
            <a:ahLst/>
            <a:cxnLst/>
            <a:rect l="l" t="t" r="r" b="b"/>
            <a:pathLst>
              <a:path w="239395" h="539750">
                <a:moveTo>
                  <a:pt x="24921" y="539358"/>
                </a:moveTo>
                <a:lnTo>
                  <a:pt x="15220" y="537400"/>
                </a:lnTo>
                <a:lnTo>
                  <a:pt x="7299" y="532061"/>
                </a:lnTo>
                <a:lnTo>
                  <a:pt x="1958" y="524141"/>
                </a:lnTo>
                <a:lnTo>
                  <a:pt x="0" y="514443"/>
                </a:lnTo>
                <a:lnTo>
                  <a:pt x="0" y="24914"/>
                </a:lnTo>
                <a:lnTo>
                  <a:pt x="1958" y="15216"/>
                </a:lnTo>
                <a:lnTo>
                  <a:pt x="7299" y="7297"/>
                </a:lnTo>
                <a:lnTo>
                  <a:pt x="15220" y="1957"/>
                </a:lnTo>
                <a:lnTo>
                  <a:pt x="24921" y="0"/>
                </a:lnTo>
                <a:lnTo>
                  <a:pt x="214316" y="0"/>
                </a:lnTo>
                <a:lnTo>
                  <a:pt x="224016" y="1957"/>
                </a:lnTo>
                <a:lnTo>
                  <a:pt x="231938" y="7297"/>
                </a:lnTo>
                <a:lnTo>
                  <a:pt x="237279" y="15216"/>
                </a:lnTo>
                <a:lnTo>
                  <a:pt x="239237" y="24914"/>
                </a:lnTo>
                <a:lnTo>
                  <a:pt x="239237" y="514443"/>
                </a:lnTo>
                <a:lnTo>
                  <a:pt x="237279" y="524141"/>
                </a:lnTo>
                <a:lnTo>
                  <a:pt x="231938" y="532061"/>
                </a:lnTo>
                <a:lnTo>
                  <a:pt x="224016" y="537400"/>
                </a:lnTo>
                <a:lnTo>
                  <a:pt x="214316" y="539358"/>
                </a:lnTo>
                <a:lnTo>
                  <a:pt x="24921" y="539358"/>
                </a:lnTo>
                <a:close/>
              </a:path>
            </a:pathLst>
          </a:custGeom>
          <a:ln w="13523">
            <a:solidFill>
              <a:srgbClr val="7074A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05" name="object 205"/>
          <p:cNvSpPr txBox="1"/>
          <p:nvPr/>
        </p:nvSpPr>
        <p:spPr>
          <a:xfrm>
            <a:off x="7132815" y="3688167"/>
            <a:ext cx="146643" cy="198248"/>
          </a:xfrm>
          <a:prstGeom prst="rect">
            <a:avLst/>
          </a:prstGeom>
        </p:spPr>
        <p:txBody>
          <a:bodyPr vert="vert270" wrap="square" lIns="0" tIns="8068" rIns="0" bIns="0" rtlCol="0">
            <a:spAutoFit/>
          </a:bodyPr>
          <a:lstStyle/>
          <a:p>
            <a:pPr marL="11527">
              <a:spcBef>
                <a:spcPts val="64"/>
              </a:spcBef>
            </a:pPr>
            <a:r>
              <a:rPr sz="953" b="1" spc="14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953" b="1" spc="5" dirty="0">
                <a:solidFill>
                  <a:srgbClr val="636466"/>
                </a:solidFill>
                <a:latin typeface="Calibri"/>
                <a:cs typeface="Calibri"/>
              </a:rPr>
              <a:t>P</a:t>
            </a:r>
            <a:r>
              <a:rPr sz="953" b="1" dirty="0">
                <a:solidFill>
                  <a:srgbClr val="636466"/>
                </a:solidFill>
                <a:latin typeface="Calibri"/>
                <a:cs typeface="Calibri"/>
              </a:rPr>
              <a:t>I</a:t>
            </a:r>
            <a:endParaRPr sz="953">
              <a:latin typeface="Calibri"/>
              <a:cs typeface="Calibri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5616014" y="3774907"/>
            <a:ext cx="1490895" cy="248963"/>
          </a:xfrm>
          <a:custGeom>
            <a:avLst/>
            <a:gdLst/>
            <a:ahLst/>
            <a:cxnLst/>
            <a:rect l="l" t="t" r="r" b="b"/>
            <a:pathLst>
              <a:path w="1642745" h="274320">
                <a:moveTo>
                  <a:pt x="76220" y="198074"/>
                </a:moveTo>
                <a:lnTo>
                  <a:pt x="0" y="236174"/>
                </a:lnTo>
                <a:lnTo>
                  <a:pt x="76220" y="274274"/>
                </a:lnTo>
                <a:lnTo>
                  <a:pt x="76220" y="248874"/>
                </a:lnTo>
                <a:lnTo>
                  <a:pt x="828269" y="248874"/>
                </a:lnTo>
                <a:lnTo>
                  <a:pt x="833956" y="243188"/>
                </a:lnTo>
                <a:lnTo>
                  <a:pt x="833956" y="223474"/>
                </a:lnTo>
                <a:lnTo>
                  <a:pt x="76220" y="223474"/>
                </a:lnTo>
                <a:lnTo>
                  <a:pt x="76220" y="198074"/>
                </a:lnTo>
                <a:close/>
              </a:path>
              <a:path w="1642745" h="274320">
                <a:moveTo>
                  <a:pt x="1642507" y="0"/>
                </a:moveTo>
                <a:lnTo>
                  <a:pt x="814237" y="0"/>
                </a:lnTo>
                <a:lnTo>
                  <a:pt x="808550" y="5685"/>
                </a:lnTo>
                <a:lnTo>
                  <a:pt x="808550" y="223474"/>
                </a:lnTo>
                <a:lnTo>
                  <a:pt x="833956" y="223474"/>
                </a:lnTo>
                <a:lnTo>
                  <a:pt x="833956" y="25400"/>
                </a:lnTo>
                <a:lnTo>
                  <a:pt x="1642507" y="25400"/>
                </a:lnTo>
                <a:lnTo>
                  <a:pt x="164250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07" name="object 207"/>
          <p:cNvSpPr/>
          <p:nvPr/>
        </p:nvSpPr>
        <p:spPr>
          <a:xfrm>
            <a:off x="5616014" y="3534568"/>
            <a:ext cx="1490895" cy="263947"/>
          </a:xfrm>
          <a:custGeom>
            <a:avLst/>
            <a:gdLst/>
            <a:ahLst/>
            <a:cxnLst/>
            <a:rect l="l" t="t" r="r" b="b"/>
            <a:pathLst>
              <a:path w="1642745" h="290829">
                <a:moveTo>
                  <a:pt x="833956" y="50800"/>
                </a:moveTo>
                <a:lnTo>
                  <a:pt x="808550" y="50800"/>
                </a:lnTo>
                <a:lnTo>
                  <a:pt x="808550" y="284533"/>
                </a:lnTo>
                <a:lnTo>
                  <a:pt x="814237" y="290219"/>
                </a:lnTo>
                <a:lnTo>
                  <a:pt x="1642507" y="290219"/>
                </a:lnTo>
                <a:lnTo>
                  <a:pt x="1642507" y="264819"/>
                </a:lnTo>
                <a:lnTo>
                  <a:pt x="833956" y="264819"/>
                </a:lnTo>
                <a:lnTo>
                  <a:pt x="833956" y="50800"/>
                </a:lnTo>
                <a:close/>
              </a:path>
              <a:path w="1642745" h="290829">
                <a:moveTo>
                  <a:pt x="76220" y="0"/>
                </a:moveTo>
                <a:lnTo>
                  <a:pt x="0" y="38100"/>
                </a:lnTo>
                <a:lnTo>
                  <a:pt x="76220" y="76200"/>
                </a:lnTo>
                <a:lnTo>
                  <a:pt x="76220" y="50800"/>
                </a:lnTo>
                <a:lnTo>
                  <a:pt x="833956" y="50800"/>
                </a:lnTo>
                <a:lnTo>
                  <a:pt x="833956" y="31085"/>
                </a:lnTo>
                <a:lnTo>
                  <a:pt x="828269" y="25400"/>
                </a:lnTo>
                <a:lnTo>
                  <a:pt x="76220" y="25400"/>
                </a:lnTo>
                <a:lnTo>
                  <a:pt x="7622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08" name="object 208"/>
          <p:cNvSpPr/>
          <p:nvPr/>
        </p:nvSpPr>
        <p:spPr>
          <a:xfrm>
            <a:off x="1819205" y="4332282"/>
            <a:ext cx="529383" cy="52346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09" name="object 209"/>
          <p:cNvSpPr/>
          <p:nvPr/>
        </p:nvSpPr>
        <p:spPr>
          <a:xfrm>
            <a:off x="1819205" y="4332282"/>
            <a:ext cx="529622" cy="523859"/>
          </a:xfrm>
          <a:custGeom>
            <a:avLst/>
            <a:gdLst/>
            <a:ahLst/>
            <a:cxnLst/>
            <a:rect l="l" t="t" r="r" b="b"/>
            <a:pathLst>
              <a:path w="583565" h="577214">
                <a:moveTo>
                  <a:pt x="0" y="0"/>
                </a:moveTo>
                <a:lnTo>
                  <a:pt x="583303" y="0"/>
                </a:lnTo>
                <a:lnTo>
                  <a:pt x="583303" y="576778"/>
                </a:lnTo>
                <a:lnTo>
                  <a:pt x="0" y="576778"/>
                </a:lnTo>
                <a:lnTo>
                  <a:pt x="0" y="0"/>
                </a:lnTo>
                <a:close/>
              </a:path>
            </a:pathLst>
          </a:custGeom>
          <a:ln w="12701">
            <a:solidFill>
              <a:srgbClr val="C2C2C2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10" name="object 210"/>
          <p:cNvSpPr/>
          <p:nvPr/>
        </p:nvSpPr>
        <p:spPr>
          <a:xfrm>
            <a:off x="1819207" y="3643838"/>
            <a:ext cx="529383" cy="53229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11" name="object 211"/>
          <p:cNvSpPr/>
          <p:nvPr/>
        </p:nvSpPr>
        <p:spPr>
          <a:xfrm>
            <a:off x="1819207" y="3643838"/>
            <a:ext cx="529622" cy="532504"/>
          </a:xfrm>
          <a:custGeom>
            <a:avLst/>
            <a:gdLst/>
            <a:ahLst/>
            <a:cxnLst/>
            <a:rect l="l" t="t" r="r" b="b"/>
            <a:pathLst>
              <a:path w="583565" h="586739">
                <a:moveTo>
                  <a:pt x="0" y="0"/>
                </a:moveTo>
                <a:lnTo>
                  <a:pt x="583303" y="0"/>
                </a:lnTo>
                <a:lnTo>
                  <a:pt x="583303" y="586513"/>
                </a:lnTo>
                <a:lnTo>
                  <a:pt x="0" y="586513"/>
                </a:lnTo>
                <a:lnTo>
                  <a:pt x="0" y="0"/>
                </a:lnTo>
                <a:close/>
              </a:path>
            </a:pathLst>
          </a:custGeom>
          <a:ln w="12701">
            <a:solidFill>
              <a:srgbClr val="C2C2C2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12" name="object 212"/>
          <p:cNvSpPr/>
          <p:nvPr/>
        </p:nvSpPr>
        <p:spPr>
          <a:xfrm>
            <a:off x="3329482" y="3649156"/>
            <a:ext cx="532442" cy="53229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13" name="object 213"/>
          <p:cNvSpPr/>
          <p:nvPr/>
        </p:nvSpPr>
        <p:spPr>
          <a:xfrm>
            <a:off x="3329482" y="3649155"/>
            <a:ext cx="532504" cy="532504"/>
          </a:xfrm>
          <a:custGeom>
            <a:avLst/>
            <a:gdLst/>
            <a:ahLst/>
            <a:cxnLst/>
            <a:rect l="l" t="t" r="r" b="b"/>
            <a:pathLst>
              <a:path w="586739" h="586739">
                <a:moveTo>
                  <a:pt x="0" y="0"/>
                </a:moveTo>
                <a:lnTo>
                  <a:pt x="586673" y="0"/>
                </a:lnTo>
                <a:lnTo>
                  <a:pt x="586673" y="586513"/>
                </a:lnTo>
                <a:lnTo>
                  <a:pt x="0" y="586513"/>
                </a:lnTo>
                <a:lnTo>
                  <a:pt x="0" y="0"/>
                </a:lnTo>
                <a:close/>
              </a:path>
            </a:pathLst>
          </a:custGeom>
          <a:ln w="12701">
            <a:solidFill>
              <a:srgbClr val="C2C2C2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14" name="object 214"/>
          <p:cNvSpPr/>
          <p:nvPr/>
        </p:nvSpPr>
        <p:spPr>
          <a:xfrm>
            <a:off x="5616014" y="4904126"/>
            <a:ext cx="526921" cy="52677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15" name="object 215"/>
          <p:cNvSpPr/>
          <p:nvPr/>
        </p:nvSpPr>
        <p:spPr>
          <a:xfrm>
            <a:off x="5616014" y="4904126"/>
            <a:ext cx="527317" cy="527317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0" y="0"/>
                </a:moveTo>
                <a:lnTo>
                  <a:pt x="580589" y="0"/>
                </a:lnTo>
                <a:lnTo>
                  <a:pt x="580589" y="580431"/>
                </a:lnTo>
                <a:lnTo>
                  <a:pt x="0" y="580431"/>
                </a:lnTo>
                <a:lnTo>
                  <a:pt x="0" y="0"/>
                </a:lnTo>
                <a:close/>
              </a:path>
            </a:pathLst>
          </a:custGeom>
          <a:ln w="12701">
            <a:solidFill>
              <a:srgbClr val="C2C2C2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16" name="object 216"/>
          <p:cNvSpPr/>
          <p:nvPr/>
        </p:nvSpPr>
        <p:spPr>
          <a:xfrm>
            <a:off x="6311998" y="4898879"/>
            <a:ext cx="532169" cy="53202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17" name="object 217"/>
          <p:cNvSpPr/>
          <p:nvPr/>
        </p:nvSpPr>
        <p:spPr>
          <a:xfrm>
            <a:off x="6311997" y="4898879"/>
            <a:ext cx="532504" cy="532504"/>
          </a:xfrm>
          <a:custGeom>
            <a:avLst/>
            <a:gdLst/>
            <a:ahLst/>
            <a:cxnLst/>
            <a:rect l="l" t="t" r="r" b="b"/>
            <a:pathLst>
              <a:path w="586739" h="586739">
                <a:moveTo>
                  <a:pt x="0" y="0"/>
                </a:moveTo>
                <a:lnTo>
                  <a:pt x="586372" y="0"/>
                </a:lnTo>
                <a:lnTo>
                  <a:pt x="586372" y="586212"/>
                </a:lnTo>
                <a:lnTo>
                  <a:pt x="0" y="586212"/>
                </a:lnTo>
                <a:lnTo>
                  <a:pt x="0" y="0"/>
                </a:lnTo>
                <a:close/>
              </a:path>
            </a:pathLst>
          </a:custGeom>
          <a:ln w="12701">
            <a:solidFill>
              <a:srgbClr val="C2C2C2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18" name="object 218"/>
          <p:cNvSpPr txBox="1"/>
          <p:nvPr/>
        </p:nvSpPr>
        <p:spPr>
          <a:xfrm>
            <a:off x="7577765" y="4260086"/>
            <a:ext cx="335408" cy="570510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indent="40919" algn="just">
              <a:spcBef>
                <a:spcPts val="91"/>
              </a:spcBef>
            </a:pPr>
            <a:r>
              <a:rPr sz="908" dirty="0">
                <a:solidFill>
                  <a:srgbClr val="636466"/>
                </a:solidFill>
                <a:latin typeface="Calibri"/>
                <a:cs typeface="Calibri"/>
              </a:rPr>
              <a:t>REST  SOAP  HTTP  K</a:t>
            </a:r>
            <a:r>
              <a:rPr sz="908" spc="5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908" dirty="0">
                <a:solidFill>
                  <a:srgbClr val="636466"/>
                </a:solidFill>
                <a:latin typeface="Calibri"/>
                <a:cs typeface="Calibri"/>
              </a:rPr>
              <a:t>FKA</a:t>
            </a:r>
            <a:endParaRPr sz="908">
              <a:latin typeface="Calibri"/>
              <a:cs typeface="Calibri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4317658" y="3901502"/>
            <a:ext cx="335408" cy="997210"/>
          </a:xfrm>
          <a:prstGeom prst="rect">
            <a:avLst/>
          </a:prstGeom>
        </p:spPr>
        <p:txBody>
          <a:bodyPr vert="horz" wrap="square" lIns="0" tIns="9221" rIns="0" bIns="0" rtlCol="0">
            <a:spAutoFit/>
          </a:bodyPr>
          <a:lstStyle/>
          <a:p>
            <a:pPr marL="11527" marR="4611" indent="-1153" algn="ctr">
              <a:lnSpc>
                <a:spcPct val="101400"/>
              </a:lnSpc>
              <a:spcBef>
                <a:spcPts val="73"/>
              </a:spcBef>
            </a:pPr>
            <a:r>
              <a:rPr sz="908" spc="5" dirty="0">
                <a:solidFill>
                  <a:srgbClr val="636466"/>
                </a:solidFill>
                <a:latin typeface="Calibri"/>
                <a:cs typeface="Calibri"/>
              </a:rPr>
              <a:t>M</a:t>
            </a:r>
            <a:r>
              <a:rPr sz="908" spc="-9" dirty="0">
                <a:solidFill>
                  <a:srgbClr val="636466"/>
                </a:solidFill>
                <a:latin typeface="Calibri"/>
                <a:cs typeface="Calibri"/>
              </a:rPr>
              <a:t>Q</a:t>
            </a:r>
            <a:r>
              <a:rPr sz="908" spc="14" dirty="0">
                <a:solidFill>
                  <a:srgbClr val="636466"/>
                </a:solidFill>
                <a:latin typeface="Calibri"/>
                <a:cs typeface="Calibri"/>
              </a:rPr>
              <a:t>T</a:t>
            </a:r>
            <a:r>
              <a:rPr sz="908" dirty="0">
                <a:solidFill>
                  <a:srgbClr val="636466"/>
                </a:solidFill>
                <a:latin typeface="Calibri"/>
                <a:cs typeface="Calibri"/>
              </a:rPr>
              <a:t>T  CoAP  XMPP  DDS  </a:t>
            </a:r>
            <a:r>
              <a:rPr sz="908" spc="5" dirty="0">
                <a:solidFill>
                  <a:srgbClr val="636466"/>
                </a:solidFill>
                <a:latin typeface="Calibri"/>
                <a:cs typeface="Calibri"/>
              </a:rPr>
              <a:t>AM</a:t>
            </a:r>
            <a:r>
              <a:rPr sz="908" spc="9" dirty="0">
                <a:solidFill>
                  <a:srgbClr val="636466"/>
                </a:solidFill>
                <a:latin typeface="Calibri"/>
                <a:cs typeface="Calibri"/>
              </a:rPr>
              <a:t>Q</a:t>
            </a:r>
            <a:r>
              <a:rPr sz="908" dirty="0">
                <a:solidFill>
                  <a:srgbClr val="636466"/>
                </a:solidFill>
                <a:latin typeface="Calibri"/>
                <a:cs typeface="Calibri"/>
              </a:rPr>
              <a:t>P  K</a:t>
            </a:r>
            <a:r>
              <a:rPr sz="908" spc="5" dirty="0">
                <a:solidFill>
                  <a:srgbClr val="636466"/>
                </a:solidFill>
                <a:latin typeface="Calibri"/>
                <a:cs typeface="Calibri"/>
              </a:rPr>
              <a:t>A</a:t>
            </a:r>
            <a:r>
              <a:rPr sz="908" dirty="0">
                <a:solidFill>
                  <a:srgbClr val="636466"/>
                </a:solidFill>
                <a:latin typeface="Calibri"/>
                <a:cs typeface="Calibri"/>
              </a:rPr>
              <a:t>FKA  WIFI</a:t>
            </a:r>
            <a:endParaRPr sz="908">
              <a:latin typeface="Calibri"/>
              <a:cs typeface="Calibri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2579328" y="3620476"/>
            <a:ext cx="339442" cy="570510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algn="ctr">
              <a:spcBef>
                <a:spcPts val="91"/>
              </a:spcBef>
            </a:pPr>
            <a:r>
              <a:rPr sz="908" dirty="0">
                <a:solidFill>
                  <a:srgbClr val="636466"/>
                </a:solidFill>
                <a:latin typeface="Calibri"/>
                <a:cs typeface="Calibri"/>
              </a:rPr>
              <a:t>BLE</a:t>
            </a:r>
            <a:endParaRPr sz="908">
              <a:latin typeface="Calibri"/>
              <a:cs typeface="Calibri"/>
            </a:endParaRPr>
          </a:p>
          <a:p>
            <a:pPr marL="10950" marR="4611" algn="ctr"/>
            <a:r>
              <a:rPr sz="908" dirty="0">
                <a:solidFill>
                  <a:srgbClr val="636466"/>
                </a:solidFill>
                <a:latin typeface="Calibri"/>
                <a:cs typeface="Calibri"/>
              </a:rPr>
              <a:t>ZigB</a:t>
            </a:r>
            <a:r>
              <a:rPr sz="908" spc="5" dirty="0">
                <a:solidFill>
                  <a:srgbClr val="636466"/>
                </a:solidFill>
                <a:latin typeface="Calibri"/>
                <a:cs typeface="Calibri"/>
              </a:rPr>
              <a:t>e</a:t>
            </a:r>
            <a:r>
              <a:rPr sz="908" dirty="0">
                <a:solidFill>
                  <a:srgbClr val="636466"/>
                </a:solidFill>
                <a:latin typeface="Calibri"/>
                <a:cs typeface="Calibri"/>
              </a:rPr>
              <a:t>e  WIFI</a:t>
            </a:r>
            <a:endParaRPr sz="908">
              <a:latin typeface="Calibri"/>
              <a:cs typeface="Calibri"/>
            </a:endParaRPr>
          </a:p>
          <a:p>
            <a:pPr marL="1729" algn="ctr"/>
            <a:r>
              <a:rPr sz="908" dirty="0">
                <a:solidFill>
                  <a:srgbClr val="636466"/>
                </a:solidFill>
                <a:latin typeface="Calibri"/>
                <a:cs typeface="Calibri"/>
              </a:rPr>
              <a:t>Wired</a:t>
            </a:r>
            <a:endParaRPr sz="908">
              <a:latin typeface="Calibri"/>
              <a:cs typeface="Calibri"/>
            </a:endParaRPr>
          </a:p>
        </p:txBody>
      </p:sp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xfrm>
            <a:off x="2111415" y="550909"/>
            <a:ext cx="5689258" cy="1119634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91"/>
              </a:spcBef>
            </a:pPr>
            <a:r>
              <a:rPr dirty="0"/>
              <a:t>IoT Logical Architecture – Open</a:t>
            </a:r>
            <a:r>
              <a:rPr spc="-9" dirty="0"/>
              <a:t> </a:t>
            </a:r>
            <a:r>
              <a:rPr dirty="0"/>
              <a:t>Source</a:t>
            </a:r>
          </a:p>
        </p:txBody>
      </p:sp>
      <p:sp>
        <p:nvSpPr>
          <p:cNvPr id="222" name="object 222"/>
          <p:cNvSpPr/>
          <p:nvPr/>
        </p:nvSpPr>
        <p:spPr>
          <a:xfrm>
            <a:off x="6492485" y="3237749"/>
            <a:ext cx="678746" cy="24597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23" name="object 223"/>
          <p:cNvSpPr/>
          <p:nvPr/>
        </p:nvSpPr>
        <p:spPr>
          <a:xfrm>
            <a:off x="6492485" y="3237750"/>
            <a:ext cx="678884" cy="246081"/>
          </a:xfrm>
          <a:custGeom>
            <a:avLst/>
            <a:gdLst/>
            <a:ahLst/>
            <a:cxnLst/>
            <a:rect l="l" t="t" r="r" b="b"/>
            <a:pathLst>
              <a:path w="748029" h="271145">
                <a:moveTo>
                  <a:pt x="0" y="0"/>
                </a:moveTo>
                <a:lnTo>
                  <a:pt x="747877" y="0"/>
                </a:lnTo>
                <a:lnTo>
                  <a:pt x="747877" y="271032"/>
                </a:lnTo>
                <a:lnTo>
                  <a:pt x="0" y="27103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24" name="object 224"/>
          <p:cNvSpPr/>
          <p:nvPr/>
        </p:nvSpPr>
        <p:spPr>
          <a:xfrm>
            <a:off x="5855203" y="3244342"/>
            <a:ext cx="431359" cy="27655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25" name="object 225"/>
          <p:cNvSpPr/>
          <p:nvPr/>
        </p:nvSpPr>
        <p:spPr>
          <a:xfrm>
            <a:off x="5855203" y="3244342"/>
            <a:ext cx="431651" cy="276625"/>
          </a:xfrm>
          <a:custGeom>
            <a:avLst/>
            <a:gdLst/>
            <a:ahLst/>
            <a:cxnLst/>
            <a:rect l="l" t="t" r="r" b="b"/>
            <a:pathLst>
              <a:path w="475614" h="304800">
                <a:moveTo>
                  <a:pt x="0" y="0"/>
                </a:moveTo>
                <a:lnTo>
                  <a:pt x="475294" y="0"/>
                </a:lnTo>
                <a:lnTo>
                  <a:pt x="475294" y="304725"/>
                </a:lnTo>
                <a:lnTo>
                  <a:pt x="0" y="304725"/>
                </a:lnTo>
                <a:lnTo>
                  <a:pt x="0" y="0"/>
                </a:lnTo>
                <a:close/>
              </a:path>
            </a:pathLst>
          </a:custGeom>
          <a:ln w="12701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26" name="object 226"/>
          <p:cNvSpPr/>
          <p:nvPr/>
        </p:nvSpPr>
        <p:spPr>
          <a:xfrm>
            <a:off x="3013645" y="2347577"/>
            <a:ext cx="534701" cy="24379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27" name="object 227"/>
          <p:cNvSpPr/>
          <p:nvPr/>
        </p:nvSpPr>
        <p:spPr>
          <a:xfrm>
            <a:off x="3013644" y="2347577"/>
            <a:ext cx="534809" cy="244352"/>
          </a:xfrm>
          <a:custGeom>
            <a:avLst/>
            <a:gdLst/>
            <a:ahLst/>
            <a:cxnLst/>
            <a:rect l="l" t="t" r="r" b="b"/>
            <a:pathLst>
              <a:path w="589280" h="269239">
                <a:moveTo>
                  <a:pt x="0" y="0"/>
                </a:moveTo>
                <a:lnTo>
                  <a:pt x="589161" y="0"/>
                </a:lnTo>
                <a:lnTo>
                  <a:pt x="589161" y="268623"/>
                </a:lnTo>
                <a:lnTo>
                  <a:pt x="0" y="26862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28" name="object 228"/>
          <p:cNvSpPr/>
          <p:nvPr/>
        </p:nvSpPr>
        <p:spPr>
          <a:xfrm>
            <a:off x="3016676" y="3117133"/>
            <a:ext cx="338010" cy="42454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29" name="object 229"/>
          <p:cNvSpPr/>
          <p:nvPr/>
        </p:nvSpPr>
        <p:spPr>
          <a:xfrm>
            <a:off x="3016676" y="3117133"/>
            <a:ext cx="338290" cy="424735"/>
          </a:xfrm>
          <a:custGeom>
            <a:avLst/>
            <a:gdLst/>
            <a:ahLst/>
            <a:cxnLst/>
            <a:rect l="l" t="t" r="r" b="b"/>
            <a:pathLst>
              <a:path w="372744" h="467995">
                <a:moveTo>
                  <a:pt x="0" y="0"/>
                </a:moveTo>
                <a:lnTo>
                  <a:pt x="372437" y="0"/>
                </a:lnTo>
                <a:lnTo>
                  <a:pt x="372437" y="467789"/>
                </a:lnTo>
                <a:lnTo>
                  <a:pt x="0" y="467789"/>
                </a:lnTo>
                <a:lnTo>
                  <a:pt x="0" y="0"/>
                </a:lnTo>
                <a:close/>
              </a:path>
            </a:pathLst>
          </a:custGeom>
          <a:ln w="12702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30" name="object 230"/>
          <p:cNvSpPr/>
          <p:nvPr/>
        </p:nvSpPr>
        <p:spPr>
          <a:xfrm>
            <a:off x="1949611" y="2768244"/>
            <a:ext cx="566590" cy="38544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31" name="object 231"/>
          <p:cNvSpPr/>
          <p:nvPr/>
        </p:nvSpPr>
        <p:spPr>
          <a:xfrm>
            <a:off x="1949611" y="2768244"/>
            <a:ext cx="567082" cy="385546"/>
          </a:xfrm>
          <a:custGeom>
            <a:avLst/>
            <a:gdLst/>
            <a:ahLst/>
            <a:cxnLst/>
            <a:rect l="l" t="t" r="r" b="b"/>
            <a:pathLst>
              <a:path w="624840" h="424814">
                <a:moveTo>
                  <a:pt x="0" y="0"/>
                </a:moveTo>
                <a:lnTo>
                  <a:pt x="624298" y="0"/>
                </a:lnTo>
                <a:lnTo>
                  <a:pt x="624298" y="424700"/>
                </a:lnTo>
                <a:lnTo>
                  <a:pt x="0" y="424700"/>
                </a:lnTo>
                <a:lnTo>
                  <a:pt x="0" y="0"/>
                </a:lnTo>
                <a:close/>
              </a:path>
            </a:pathLst>
          </a:custGeom>
          <a:ln w="12701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32" name="object 232"/>
          <p:cNvSpPr/>
          <p:nvPr/>
        </p:nvSpPr>
        <p:spPr>
          <a:xfrm>
            <a:off x="5060238" y="2201431"/>
            <a:ext cx="432921" cy="22757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33" name="object 233"/>
          <p:cNvSpPr/>
          <p:nvPr/>
        </p:nvSpPr>
        <p:spPr>
          <a:xfrm>
            <a:off x="5060238" y="2201432"/>
            <a:ext cx="433379" cy="227639"/>
          </a:xfrm>
          <a:custGeom>
            <a:avLst/>
            <a:gdLst/>
            <a:ahLst/>
            <a:cxnLst/>
            <a:rect l="l" t="t" r="r" b="b"/>
            <a:pathLst>
              <a:path w="477520" h="250825">
                <a:moveTo>
                  <a:pt x="0" y="0"/>
                </a:moveTo>
                <a:lnTo>
                  <a:pt x="477016" y="0"/>
                </a:lnTo>
                <a:lnTo>
                  <a:pt x="477016" y="250751"/>
                </a:lnTo>
                <a:lnTo>
                  <a:pt x="0" y="25075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34" name="object 234"/>
          <p:cNvSpPr/>
          <p:nvPr/>
        </p:nvSpPr>
        <p:spPr>
          <a:xfrm>
            <a:off x="5079297" y="3260377"/>
            <a:ext cx="432922" cy="22757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35" name="object 235"/>
          <p:cNvSpPr/>
          <p:nvPr/>
        </p:nvSpPr>
        <p:spPr>
          <a:xfrm>
            <a:off x="5079297" y="3260377"/>
            <a:ext cx="433379" cy="227639"/>
          </a:xfrm>
          <a:custGeom>
            <a:avLst/>
            <a:gdLst/>
            <a:ahLst/>
            <a:cxnLst/>
            <a:rect l="l" t="t" r="r" b="b"/>
            <a:pathLst>
              <a:path w="477520" h="250825">
                <a:moveTo>
                  <a:pt x="0" y="0"/>
                </a:moveTo>
                <a:lnTo>
                  <a:pt x="477016" y="0"/>
                </a:lnTo>
                <a:lnTo>
                  <a:pt x="477016" y="250751"/>
                </a:lnTo>
                <a:lnTo>
                  <a:pt x="0" y="25075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36" name="object 236"/>
          <p:cNvSpPr/>
          <p:nvPr/>
        </p:nvSpPr>
        <p:spPr>
          <a:xfrm>
            <a:off x="10144693" y="2210475"/>
            <a:ext cx="545483" cy="19542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37" name="object 237"/>
          <p:cNvSpPr/>
          <p:nvPr/>
        </p:nvSpPr>
        <p:spPr>
          <a:xfrm>
            <a:off x="10144694" y="2210475"/>
            <a:ext cx="545758" cy="195943"/>
          </a:xfrm>
          <a:custGeom>
            <a:avLst/>
            <a:gdLst/>
            <a:ahLst/>
            <a:cxnLst/>
            <a:rect l="l" t="t" r="r" b="b"/>
            <a:pathLst>
              <a:path w="601345" h="215900">
                <a:moveTo>
                  <a:pt x="0" y="0"/>
                </a:moveTo>
                <a:lnTo>
                  <a:pt x="601042" y="0"/>
                </a:lnTo>
                <a:lnTo>
                  <a:pt x="601042" y="215327"/>
                </a:lnTo>
                <a:lnTo>
                  <a:pt x="0" y="21532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38" name="object 238"/>
          <p:cNvSpPr/>
          <p:nvPr/>
        </p:nvSpPr>
        <p:spPr>
          <a:xfrm>
            <a:off x="9309937" y="2339142"/>
            <a:ext cx="594455" cy="31557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39" name="object 239"/>
          <p:cNvSpPr/>
          <p:nvPr/>
        </p:nvSpPr>
        <p:spPr>
          <a:xfrm>
            <a:off x="9309937" y="2339142"/>
            <a:ext cx="594744" cy="315814"/>
          </a:xfrm>
          <a:custGeom>
            <a:avLst/>
            <a:gdLst/>
            <a:ahLst/>
            <a:cxnLst/>
            <a:rect l="l" t="t" r="r" b="b"/>
            <a:pathLst>
              <a:path w="655320" h="347980">
                <a:moveTo>
                  <a:pt x="0" y="0"/>
                </a:moveTo>
                <a:lnTo>
                  <a:pt x="655000" y="0"/>
                </a:lnTo>
                <a:lnTo>
                  <a:pt x="655000" y="347715"/>
                </a:lnTo>
                <a:lnTo>
                  <a:pt x="0" y="34771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40" name="object 240"/>
          <p:cNvSpPr/>
          <p:nvPr/>
        </p:nvSpPr>
        <p:spPr>
          <a:xfrm>
            <a:off x="9404440" y="2110698"/>
            <a:ext cx="580684" cy="21044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41" name="object 241"/>
          <p:cNvSpPr/>
          <p:nvPr/>
        </p:nvSpPr>
        <p:spPr>
          <a:xfrm>
            <a:off x="9404440" y="2110698"/>
            <a:ext cx="580913" cy="210927"/>
          </a:xfrm>
          <a:custGeom>
            <a:avLst/>
            <a:gdLst/>
            <a:ahLst/>
            <a:cxnLst/>
            <a:rect l="l" t="t" r="r" b="b"/>
            <a:pathLst>
              <a:path w="640079" h="232410">
                <a:moveTo>
                  <a:pt x="0" y="0"/>
                </a:moveTo>
                <a:lnTo>
                  <a:pt x="639829" y="0"/>
                </a:lnTo>
                <a:lnTo>
                  <a:pt x="639829" y="231876"/>
                </a:lnTo>
                <a:lnTo>
                  <a:pt x="0" y="23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42" name="object 242"/>
          <p:cNvSpPr/>
          <p:nvPr/>
        </p:nvSpPr>
        <p:spPr>
          <a:xfrm>
            <a:off x="9247334" y="1809470"/>
            <a:ext cx="449121" cy="28794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43" name="object 243"/>
          <p:cNvSpPr/>
          <p:nvPr/>
        </p:nvSpPr>
        <p:spPr>
          <a:xfrm>
            <a:off x="9247334" y="1809469"/>
            <a:ext cx="449516" cy="288151"/>
          </a:xfrm>
          <a:custGeom>
            <a:avLst/>
            <a:gdLst/>
            <a:ahLst/>
            <a:cxnLst/>
            <a:rect l="l" t="t" r="r" b="b"/>
            <a:pathLst>
              <a:path w="495300" h="317500">
                <a:moveTo>
                  <a:pt x="0" y="0"/>
                </a:moveTo>
                <a:lnTo>
                  <a:pt x="494866" y="0"/>
                </a:lnTo>
                <a:lnTo>
                  <a:pt x="494866" y="317273"/>
                </a:lnTo>
                <a:lnTo>
                  <a:pt x="0" y="317273"/>
                </a:lnTo>
                <a:lnTo>
                  <a:pt x="0" y="0"/>
                </a:lnTo>
                <a:close/>
              </a:path>
            </a:pathLst>
          </a:custGeom>
          <a:ln w="12701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44" name="object 244"/>
          <p:cNvSpPr/>
          <p:nvPr/>
        </p:nvSpPr>
        <p:spPr>
          <a:xfrm>
            <a:off x="9043285" y="1461973"/>
            <a:ext cx="750310" cy="23440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45" name="object 245"/>
          <p:cNvSpPr/>
          <p:nvPr/>
        </p:nvSpPr>
        <p:spPr>
          <a:xfrm>
            <a:off x="9043285" y="1461974"/>
            <a:ext cx="750345" cy="234555"/>
          </a:xfrm>
          <a:custGeom>
            <a:avLst/>
            <a:gdLst/>
            <a:ahLst/>
            <a:cxnLst/>
            <a:rect l="l" t="t" r="r" b="b"/>
            <a:pathLst>
              <a:path w="826770" h="258444">
                <a:moveTo>
                  <a:pt x="0" y="0"/>
                </a:moveTo>
                <a:lnTo>
                  <a:pt x="826731" y="0"/>
                </a:lnTo>
                <a:lnTo>
                  <a:pt x="826731" y="258282"/>
                </a:lnTo>
                <a:lnTo>
                  <a:pt x="0" y="25828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46" name="object 246"/>
          <p:cNvSpPr/>
          <p:nvPr/>
        </p:nvSpPr>
        <p:spPr>
          <a:xfrm>
            <a:off x="3497175" y="3421541"/>
            <a:ext cx="651888" cy="19345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47" name="object 247"/>
          <p:cNvSpPr/>
          <p:nvPr/>
        </p:nvSpPr>
        <p:spPr>
          <a:xfrm>
            <a:off x="3497175" y="3421541"/>
            <a:ext cx="652374" cy="193638"/>
          </a:xfrm>
          <a:custGeom>
            <a:avLst/>
            <a:gdLst/>
            <a:ahLst/>
            <a:cxnLst/>
            <a:rect l="l" t="t" r="r" b="b"/>
            <a:pathLst>
              <a:path w="718819" h="213360">
                <a:moveTo>
                  <a:pt x="0" y="0"/>
                </a:moveTo>
                <a:lnTo>
                  <a:pt x="718284" y="0"/>
                </a:lnTo>
                <a:lnTo>
                  <a:pt x="718284" y="213156"/>
                </a:lnTo>
                <a:lnTo>
                  <a:pt x="0" y="21315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48" name="object 248"/>
          <p:cNvSpPr/>
          <p:nvPr/>
        </p:nvSpPr>
        <p:spPr>
          <a:xfrm>
            <a:off x="3580156" y="2639138"/>
            <a:ext cx="513039" cy="31563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49" name="object 249"/>
          <p:cNvSpPr/>
          <p:nvPr/>
        </p:nvSpPr>
        <p:spPr>
          <a:xfrm>
            <a:off x="3580156" y="2639138"/>
            <a:ext cx="513486" cy="315814"/>
          </a:xfrm>
          <a:custGeom>
            <a:avLst/>
            <a:gdLst/>
            <a:ahLst/>
            <a:cxnLst/>
            <a:rect l="l" t="t" r="r" b="b"/>
            <a:pathLst>
              <a:path w="565785" h="347979">
                <a:moveTo>
                  <a:pt x="0" y="0"/>
                </a:moveTo>
                <a:lnTo>
                  <a:pt x="565292" y="0"/>
                </a:lnTo>
                <a:lnTo>
                  <a:pt x="565292" y="347777"/>
                </a:lnTo>
                <a:lnTo>
                  <a:pt x="0" y="34777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50" name="object 250"/>
          <p:cNvSpPr/>
          <p:nvPr/>
        </p:nvSpPr>
        <p:spPr>
          <a:xfrm>
            <a:off x="5170141" y="3933064"/>
            <a:ext cx="513038" cy="31563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51" name="object 251"/>
          <p:cNvSpPr/>
          <p:nvPr/>
        </p:nvSpPr>
        <p:spPr>
          <a:xfrm>
            <a:off x="5170141" y="3933064"/>
            <a:ext cx="513486" cy="315814"/>
          </a:xfrm>
          <a:custGeom>
            <a:avLst/>
            <a:gdLst/>
            <a:ahLst/>
            <a:cxnLst/>
            <a:rect l="l" t="t" r="r" b="b"/>
            <a:pathLst>
              <a:path w="565785" h="347979">
                <a:moveTo>
                  <a:pt x="0" y="0"/>
                </a:moveTo>
                <a:lnTo>
                  <a:pt x="565292" y="0"/>
                </a:lnTo>
                <a:lnTo>
                  <a:pt x="565292" y="347777"/>
                </a:lnTo>
                <a:lnTo>
                  <a:pt x="0" y="34777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52" name="object 252"/>
          <p:cNvSpPr/>
          <p:nvPr/>
        </p:nvSpPr>
        <p:spPr>
          <a:xfrm>
            <a:off x="5456785" y="2519347"/>
            <a:ext cx="513038" cy="31563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53" name="object 253"/>
          <p:cNvSpPr/>
          <p:nvPr/>
        </p:nvSpPr>
        <p:spPr>
          <a:xfrm>
            <a:off x="5456785" y="2519347"/>
            <a:ext cx="513486" cy="315814"/>
          </a:xfrm>
          <a:custGeom>
            <a:avLst/>
            <a:gdLst/>
            <a:ahLst/>
            <a:cxnLst/>
            <a:rect l="l" t="t" r="r" b="b"/>
            <a:pathLst>
              <a:path w="565785" h="347980">
                <a:moveTo>
                  <a:pt x="0" y="0"/>
                </a:moveTo>
                <a:lnTo>
                  <a:pt x="565292" y="0"/>
                </a:lnTo>
                <a:lnTo>
                  <a:pt x="565292" y="347777"/>
                </a:lnTo>
                <a:lnTo>
                  <a:pt x="0" y="34777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54" name="object 254"/>
          <p:cNvSpPr/>
          <p:nvPr/>
        </p:nvSpPr>
        <p:spPr>
          <a:xfrm>
            <a:off x="10197435" y="1411720"/>
            <a:ext cx="579279" cy="14315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55" name="object 255"/>
          <p:cNvSpPr/>
          <p:nvPr/>
        </p:nvSpPr>
        <p:spPr>
          <a:xfrm>
            <a:off x="10197435" y="1411720"/>
            <a:ext cx="579760" cy="143499"/>
          </a:xfrm>
          <a:custGeom>
            <a:avLst/>
            <a:gdLst/>
            <a:ahLst/>
            <a:cxnLst/>
            <a:rect l="l" t="t" r="r" b="b"/>
            <a:pathLst>
              <a:path w="638809" h="158114">
                <a:moveTo>
                  <a:pt x="0" y="0"/>
                </a:moveTo>
                <a:lnTo>
                  <a:pt x="638281" y="0"/>
                </a:lnTo>
                <a:lnTo>
                  <a:pt x="638281" y="157734"/>
                </a:lnTo>
                <a:lnTo>
                  <a:pt x="0" y="15773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56" name="object 256"/>
          <p:cNvSpPr/>
          <p:nvPr/>
        </p:nvSpPr>
        <p:spPr>
          <a:xfrm>
            <a:off x="9841101" y="1795825"/>
            <a:ext cx="544580" cy="18122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57" name="object 257"/>
          <p:cNvSpPr/>
          <p:nvPr/>
        </p:nvSpPr>
        <p:spPr>
          <a:xfrm>
            <a:off x="9841101" y="1795826"/>
            <a:ext cx="544606" cy="181535"/>
          </a:xfrm>
          <a:custGeom>
            <a:avLst/>
            <a:gdLst/>
            <a:ahLst/>
            <a:cxnLst/>
            <a:rect l="l" t="t" r="r" b="b"/>
            <a:pathLst>
              <a:path w="600075" h="200025">
                <a:moveTo>
                  <a:pt x="0" y="0"/>
                </a:moveTo>
                <a:lnTo>
                  <a:pt x="600047" y="0"/>
                </a:lnTo>
                <a:lnTo>
                  <a:pt x="600047" y="199678"/>
                </a:lnTo>
                <a:lnTo>
                  <a:pt x="0" y="19967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58" name="object 258"/>
          <p:cNvSpPr/>
          <p:nvPr/>
        </p:nvSpPr>
        <p:spPr>
          <a:xfrm>
            <a:off x="10177341" y="1611705"/>
            <a:ext cx="609751" cy="18907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59" name="object 259"/>
          <p:cNvSpPr/>
          <p:nvPr/>
        </p:nvSpPr>
        <p:spPr>
          <a:xfrm>
            <a:off x="10177342" y="1611705"/>
            <a:ext cx="610304" cy="189604"/>
          </a:xfrm>
          <a:custGeom>
            <a:avLst/>
            <a:gdLst/>
            <a:ahLst/>
            <a:cxnLst/>
            <a:rect l="l" t="t" r="r" b="b"/>
            <a:pathLst>
              <a:path w="672465" h="208914">
                <a:moveTo>
                  <a:pt x="0" y="0"/>
                </a:moveTo>
                <a:lnTo>
                  <a:pt x="671854" y="0"/>
                </a:lnTo>
                <a:lnTo>
                  <a:pt x="671854" y="208335"/>
                </a:lnTo>
                <a:lnTo>
                  <a:pt x="0" y="20833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60" name="object 260"/>
          <p:cNvSpPr/>
          <p:nvPr/>
        </p:nvSpPr>
        <p:spPr>
          <a:xfrm>
            <a:off x="9880408" y="1457927"/>
            <a:ext cx="284962" cy="26905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61" name="object 261"/>
          <p:cNvSpPr/>
          <p:nvPr/>
        </p:nvSpPr>
        <p:spPr>
          <a:xfrm>
            <a:off x="9880408" y="1457927"/>
            <a:ext cx="285270" cy="269133"/>
          </a:xfrm>
          <a:custGeom>
            <a:avLst/>
            <a:gdLst/>
            <a:ahLst/>
            <a:cxnLst/>
            <a:rect l="l" t="t" r="r" b="b"/>
            <a:pathLst>
              <a:path w="314325" h="296544">
                <a:moveTo>
                  <a:pt x="0" y="0"/>
                </a:moveTo>
                <a:lnTo>
                  <a:pt x="313986" y="0"/>
                </a:lnTo>
                <a:lnTo>
                  <a:pt x="313986" y="296464"/>
                </a:lnTo>
                <a:lnTo>
                  <a:pt x="0" y="296464"/>
                </a:lnTo>
                <a:lnTo>
                  <a:pt x="0" y="0"/>
                </a:lnTo>
                <a:close/>
              </a:path>
            </a:pathLst>
          </a:custGeom>
          <a:ln w="12701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62" name="object 262"/>
          <p:cNvSpPr/>
          <p:nvPr/>
        </p:nvSpPr>
        <p:spPr>
          <a:xfrm>
            <a:off x="6537643" y="2494100"/>
            <a:ext cx="579279" cy="14315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63" name="object 263"/>
          <p:cNvSpPr/>
          <p:nvPr/>
        </p:nvSpPr>
        <p:spPr>
          <a:xfrm>
            <a:off x="6537643" y="2494100"/>
            <a:ext cx="579760" cy="143499"/>
          </a:xfrm>
          <a:custGeom>
            <a:avLst/>
            <a:gdLst/>
            <a:ahLst/>
            <a:cxnLst/>
            <a:rect l="l" t="t" r="r" b="b"/>
            <a:pathLst>
              <a:path w="638810" h="158114">
                <a:moveTo>
                  <a:pt x="0" y="0"/>
                </a:moveTo>
                <a:lnTo>
                  <a:pt x="638281" y="0"/>
                </a:lnTo>
                <a:lnTo>
                  <a:pt x="638281" y="157734"/>
                </a:lnTo>
                <a:lnTo>
                  <a:pt x="0" y="15773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64" name="object 264"/>
          <p:cNvSpPr/>
          <p:nvPr/>
        </p:nvSpPr>
        <p:spPr>
          <a:xfrm>
            <a:off x="6181310" y="2878205"/>
            <a:ext cx="544580" cy="18122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65" name="object 265"/>
          <p:cNvSpPr/>
          <p:nvPr/>
        </p:nvSpPr>
        <p:spPr>
          <a:xfrm>
            <a:off x="6181310" y="2878205"/>
            <a:ext cx="544606" cy="181535"/>
          </a:xfrm>
          <a:custGeom>
            <a:avLst/>
            <a:gdLst/>
            <a:ahLst/>
            <a:cxnLst/>
            <a:rect l="l" t="t" r="r" b="b"/>
            <a:pathLst>
              <a:path w="600075" h="200025">
                <a:moveTo>
                  <a:pt x="0" y="0"/>
                </a:moveTo>
                <a:lnTo>
                  <a:pt x="600047" y="0"/>
                </a:lnTo>
                <a:lnTo>
                  <a:pt x="600047" y="199678"/>
                </a:lnTo>
                <a:lnTo>
                  <a:pt x="0" y="19967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66" name="object 266"/>
          <p:cNvSpPr/>
          <p:nvPr/>
        </p:nvSpPr>
        <p:spPr>
          <a:xfrm>
            <a:off x="6517550" y="2694084"/>
            <a:ext cx="609751" cy="18907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67" name="object 267"/>
          <p:cNvSpPr/>
          <p:nvPr/>
        </p:nvSpPr>
        <p:spPr>
          <a:xfrm>
            <a:off x="6517550" y="2694084"/>
            <a:ext cx="610304" cy="189604"/>
          </a:xfrm>
          <a:custGeom>
            <a:avLst/>
            <a:gdLst/>
            <a:ahLst/>
            <a:cxnLst/>
            <a:rect l="l" t="t" r="r" b="b"/>
            <a:pathLst>
              <a:path w="672464" h="208914">
                <a:moveTo>
                  <a:pt x="0" y="0"/>
                </a:moveTo>
                <a:lnTo>
                  <a:pt x="671854" y="0"/>
                </a:lnTo>
                <a:lnTo>
                  <a:pt x="671854" y="208335"/>
                </a:lnTo>
                <a:lnTo>
                  <a:pt x="0" y="20833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68" name="object 268"/>
          <p:cNvSpPr/>
          <p:nvPr/>
        </p:nvSpPr>
        <p:spPr>
          <a:xfrm>
            <a:off x="6220617" y="2540307"/>
            <a:ext cx="284962" cy="26905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69" name="object 269"/>
          <p:cNvSpPr/>
          <p:nvPr/>
        </p:nvSpPr>
        <p:spPr>
          <a:xfrm>
            <a:off x="6220617" y="2540307"/>
            <a:ext cx="285270" cy="269133"/>
          </a:xfrm>
          <a:custGeom>
            <a:avLst/>
            <a:gdLst/>
            <a:ahLst/>
            <a:cxnLst/>
            <a:rect l="l" t="t" r="r" b="b"/>
            <a:pathLst>
              <a:path w="314325" h="296544">
                <a:moveTo>
                  <a:pt x="0" y="0"/>
                </a:moveTo>
                <a:lnTo>
                  <a:pt x="313986" y="0"/>
                </a:lnTo>
                <a:lnTo>
                  <a:pt x="313986" y="296464"/>
                </a:lnTo>
                <a:lnTo>
                  <a:pt x="0" y="296464"/>
                </a:lnTo>
                <a:lnTo>
                  <a:pt x="0" y="0"/>
                </a:lnTo>
                <a:close/>
              </a:path>
            </a:pathLst>
          </a:custGeom>
          <a:ln w="12701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70" name="object 270"/>
          <p:cNvSpPr/>
          <p:nvPr/>
        </p:nvSpPr>
        <p:spPr>
          <a:xfrm>
            <a:off x="8184199" y="2405570"/>
            <a:ext cx="432921" cy="22757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71" name="object 271"/>
          <p:cNvSpPr/>
          <p:nvPr/>
        </p:nvSpPr>
        <p:spPr>
          <a:xfrm>
            <a:off x="8174834" y="3902213"/>
            <a:ext cx="513038" cy="31563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72" name="object 272"/>
          <p:cNvSpPr/>
          <p:nvPr/>
        </p:nvSpPr>
        <p:spPr>
          <a:xfrm>
            <a:off x="8174834" y="3902212"/>
            <a:ext cx="513486" cy="315814"/>
          </a:xfrm>
          <a:custGeom>
            <a:avLst/>
            <a:gdLst/>
            <a:ahLst/>
            <a:cxnLst/>
            <a:rect l="l" t="t" r="r" b="b"/>
            <a:pathLst>
              <a:path w="565784" h="347979">
                <a:moveTo>
                  <a:pt x="0" y="0"/>
                </a:moveTo>
                <a:lnTo>
                  <a:pt x="565292" y="0"/>
                </a:lnTo>
                <a:lnTo>
                  <a:pt x="565292" y="347777"/>
                </a:lnTo>
                <a:lnTo>
                  <a:pt x="0" y="34777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73" name="object 273"/>
          <p:cNvSpPr/>
          <p:nvPr/>
        </p:nvSpPr>
        <p:spPr>
          <a:xfrm>
            <a:off x="3608782" y="3091480"/>
            <a:ext cx="431259" cy="239367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74" name="object 274"/>
          <p:cNvSpPr/>
          <p:nvPr/>
        </p:nvSpPr>
        <p:spPr>
          <a:xfrm>
            <a:off x="3608782" y="3091479"/>
            <a:ext cx="431651" cy="239742"/>
          </a:xfrm>
          <a:custGeom>
            <a:avLst/>
            <a:gdLst/>
            <a:ahLst/>
            <a:cxnLst/>
            <a:rect l="l" t="t" r="r" b="b"/>
            <a:pathLst>
              <a:path w="475614" h="264160">
                <a:moveTo>
                  <a:pt x="0" y="0"/>
                </a:moveTo>
                <a:lnTo>
                  <a:pt x="475183" y="0"/>
                </a:lnTo>
                <a:lnTo>
                  <a:pt x="475183" y="263747"/>
                </a:lnTo>
                <a:lnTo>
                  <a:pt x="0" y="26374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75" name="object 275"/>
          <p:cNvSpPr/>
          <p:nvPr/>
        </p:nvSpPr>
        <p:spPr>
          <a:xfrm>
            <a:off x="5103792" y="1578969"/>
            <a:ext cx="609512" cy="366872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76" name="object 276"/>
          <p:cNvSpPr/>
          <p:nvPr/>
        </p:nvSpPr>
        <p:spPr>
          <a:xfrm>
            <a:off x="5103792" y="1578968"/>
            <a:ext cx="609728" cy="367105"/>
          </a:xfrm>
          <a:custGeom>
            <a:avLst/>
            <a:gdLst/>
            <a:ahLst/>
            <a:cxnLst/>
            <a:rect l="l" t="t" r="r" b="b"/>
            <a:pathLst>
              <a:path w="671829" h="404494">
                <a:moveTo>
                  <a:pt x="0" y="0"/>
                </a:moveTo>
                <a:lnTo>
                  <a:pt x="671592" y="0"/>
                </a:lnTo>
                <a:lnTo>
                  <a:pt x="671592" y="404240"/>
                </a:lnTo>
                <a:lnTo>
                  <a:pt x="0" y="4042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77" name="object 277"/>
          <p:cNvSpPr/>
          <p:nvPr/>
        </p:nvSpPr>
        <p:spPr>
          <a:xfrm>
            <a:off x="8647768" y="2302459"/>
            <a:ext cx="356856" cy="35675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78" name="object 278"/>
          <p:cNvSpPr/>
          <p:nvPr/>
        </p:nvSpPr>
        <p:spPr>
          <a:xfrm>
            <a:off x="8647768" y="2302457"/>
            <a:ext cx="357308" cy="357308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0" y="0"/>
                </a:moveTo>
                <a:lnTo>
                  <a:pt x="393202" y="0"/>
                </a:lnTo>
                <a:lnTo>
                  <a:pt x="393202" y="393095"/>
                </a:lnTo>
                <a:lnTo>
                  <a:pt x="0" y="393095"/>
                </a:lnTo>
                <a:lnTo>
                  <a:pt x="0" y="0"/>
                </a:lnTo>
                <a:close/>
              </a:path>
            </a:pathLst>
          </a:custGeom>
          <a:ln w="12701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79" name="object 279"/>
          <p:cNvSpPr/>
          <p:nvPr/>
        </p:nvSpPr>
        <p:spPr>
          <a:xfrm>
            <a:off x="6362753" y="2099783"/>
            <a:ext cx="750310" cy="23440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80" name="object 280"/>
          <p:cNvSpPr/>
          <p:nvPr/>
        </p:nvSpPr>
        <p:spPr>
          <a:xfrm>
            <a:off x="6362754" y="2099784"/>
            <a:ext cx="750345" cy="234555"/>
          </a:xfrm>
          <a:custGeom>
            <a:avLst/>
            <a:gdLst/>
            <a:ahLst/>
            <a:cxnLst/>
            <a:rect l="l" t="t" r="r" b="b"/>
            <a:pathLst>
              <a:path w="826770" h="258444">
                <a:moveTo>
                  <a:pt x="0" y="0"/>
                </a:moveTo>
                <a:lnTo>
                  <a:pt x="826731" y="0"/>
                </a:lnTo>
                <a:lnTo>
                  <a:pt x="826731" y="258282"/>
                </a:lnTo>
                <a:lnTo>
                  <a:pt x="0" y="25828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81" name="object 281"/>
          <p:cNvSpPr/>
          <p:nvPr/>
        </p:nvSpPr>
        <p:spPr>
          <a:xfrm>
            <a:off x="5199741" y="2850843"/>
            <a:ext cx="656997" cy="270937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82" name="object 282"/>
          <p:cNvSpPr/>
          <p:nvPr/>
        </p:nvSpPr>
        <p:spPr>
          <a:xfrm>
            <a:off x="5199741" y="2850844"/>
            <a:ext cx="657561" cy="271438"/>
          </a:xfrm>
          <a:custGeom>
            <a:avLst/>
            <a:gdLst/>
            <a:ahLst/>
            <a:cxnLst/>
            <a:rect l="l" t="t" r="r" b="b"/>
            <a:pathLst>
              <a:path w="724535" h="299085">
                <a:moveTo>
                  <a:pt x="0" y="0"/>
                </a:moveTo>
                <a:lnTo>
                  <a:pt x="723913" y="0"/>
                </a:lnTo>
                <a:lnTo>
                  <a:pt x="723913" y="298533"/>
                </a:lnTo>
                <a:lnTo>
                  <a:pt x="0" y="29853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83" name="object 283"/>
          <p:cNvSpPr/>
          <p:nvPr/>
        </p:nvSpPr>
        <p:spPr>
          <a:xfrm>
            <a:off x="10003738" y="4800695"/>
            <a:ext cx="532169" cy="53202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84" name="object 284"/>
          <p:cNvSpPr/>
          <p:nvPr/>
        </p:nvSpPr>
        <p:spPr>
          <a:xfrm>
            <a:off x="10003737" y="4800694"/>
            <a:ext cx="532504" cy="532504"/>
          </a:xfrm>
          <a:custGeom>
            <a:avLst/>
            <a:gdLst/>
            <a:ahLst/>
            <a:cxnLst/>
            <a:rect l="l" t="t" r="r" b="b"/>
            <a:pathLst>
              <a:path w="586740" h="586739">
                <a:moveTo>
                  <a:pt x="0" y="0"/>
                </a:moveTo>
                <a:lnTo>
                  <a:pt x="586372" y="0"/>
                </a:lnTo>
                <a:lnTo>
                  <a:pt x="586372" y="586212"/>
                </a:lnTo>
                <a:lnTo>
                  <a:pt x="0" y="586212"/>
                </a:lnTo>
                <a:lnTo>
                  <a:pt x="0" y="0"/>
                </a:lnTo>
                <a:close/>
              </a:path>
            </a:pathLst>
          </a:custGeom>
          <a:ln w="12701">
            <a:solidFill>
              <a:srgbClr val="C2C2C2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85" name="object 285"/>
          <p:cNvSpPr/>
          <p:nvPr/>
        </p:nvSpPr>
        <p:spPr>
          <a:xfrm>
            <a:off x="9392369" y="4794170"/>
            <a:ext cx="526921" cy="52677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86" name="object 286"/>
          <p:cNvSpPr/>
          <p:nvPr/>
        </p:nvSpPr>
        <p:spPr>
          <a:xfrm>
            <a:off x="9392369" y="4794169"/>
            <a:ext cx="527317" cy="527317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0" y="0"/>
                </a:moveTo>
                <a:lnTo>
                  <a:pt x="580589" y="0"/>
                </a:lnTo>
                <a:lnTo>
                  <a:pt x="580589" y="580431"/>
                </a:lnTo>
                <a:lnTo>
                  <a:pt x="0" y="580431"/>
                </a:lnTo>
                <a:lnTo>
                  <a:pt x="0" y="0"/>
                </a:lnTo>
                <a:close/>
              </a:path>
            </a:pathLst>
          </a:custGeom>
          <a:ln w="12701">
            <a:solidFill>
              <a:srgbClr val="C2C2C2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87" name="object 287"/>
          <p:cNvSpPr/>
          <p:nvPr/>
        </p:nvSpPr>
        <p:spPr>
          <a:xfrm>
            <a:off x="3604218" y="2328240"/>
            <a:ext cx="656997" cy="270938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88" name="object 288"/>
          <p:cNvSpPr/>
          <p:nvPr/>
        </p:nvSpPr>
        <p:spPr>
          <a:xfrm>
            <a:off x="3604218" y="2328240"/>
            <a:ext cx="657561" cy="271438"/>
          </a:xfrm>
          <a:custGeom>
            <a:avLst/>
            <a:gdLst/>
            <a:ahLst/>
            <a:cxnLst/>
            <a:rect l="l" t="t" r="r" b="b"/>
            <a:pathLst>
              <a:path w="724535" h="299085">
                <a:moveTo>
                  <a:pt x="0" y="0"/>
                </a:moveTo>
                <a:lnTo>
                  <a:pt x="723913" y="0"/>
                </a:lnTo>
                <a:lnTo>
                  <a:pt x="723913" y="298533"/>
                </a:lnTo>
                <a:lnTo>
                  <a:pt x="0" y="29853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56654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04246" y="3997956"/>
            <a:ext cx="7054215" cy="2210861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5400" spc="-5" dirty="0">
                <a:solidFill>
                  <a:schemeClr val="bg1"/>
                </a:solidFill>
                <a:latin typeface="Century Gothic"/>
                <a:cs typeface="Century Gothic"/>
              </a:rPr>
              <a:t>THE GOLD</a:t>
            </a:r>
            <a:r>
              <a:rPr sz="5400" spc="-7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sz="5400" spc="-5" dirty="0">
                <a:solidFill>
                  <a:schemeClr val="bg1"/>
                </a:solidFill>
                <a:latin typeface="Century Gothic"/>
                <a:cs typeface="Century Gothic"/>
              </a:rPr>
              <a:t>RUSH</a:t>
            </a:r>
            <a:endParaRPr sz="5400" dirty="0">
              <a:solidFill>
                <a:schemeClr val="bg1"/>
              </a:solidFill>
              <a:latin typeface="Century Gothic"/>
              <a:cs typeface="Century Gothic"/>
            </a:endParaRPr>
          </a:p>
          <a:p>
            <a:pPr marL="12700" marR="5080">
              <a:spcBef>
                <a:spcPts val="720"/>
              </a:spcBef>
            </a:pPr>
            <a:r>
              <a:rPr sz="4000" b="1" spc="30" dirty="0">
                <a:solidFill>
                  <a:srgbClr val="57BFC3"/>
                </a:solidFill>
                <a:latin typeface="Arial"/>
                <a:cs typeface="Arial"/>
              </a:rPr>
              <a:t>MAKING </a:t>
            </a:r>
            <a:r>
              <a:rPr sz="4000" b="1" spc="-45" dirty="0">
                <a:solidFill>
                  <a:srgbClr val="57BFC3"/>
                </a:solidFill>
                <a:latin typeface="Arial"/>
                <a:cs typeface="Arial"/>
              </a:rPr>
              <a:t>SENSE </a:t>
            </a:r>
            <a:r>
              <a:rPr sz="4000" b="1" spc="-40" dirty="0">
                <a:solidFill>
                  <a:srgbClr val="57BFC3"/>
                </a:solidFill>
                <a:latin typeface="Arial"/>
                <a:cs typeface="Arial"/>
              </a:rPr>
              <a:t>OF</a:t>
            </a:r>
            <a:r>
              <a:rPr sz="4000" b="1" spc="-70" dirty="0">
                <a:solidFill>
                  <a:srgbClr val="57BFC3"/>
                </a:solidFill>
                <a:latin typeface="Arial"/>
                <a:cs typeface="Arial"/>
              </a:rPr>
              <a:t> </a:t>
            </a:r>
            <a:r>
              <a:rPr sz="4000" b="1" spc="-245" dirty="0">
                <a:solidFill>
                  <a:srgbClr val="57BFC3"/>
                </a:solidFill>
                <a:latin typeface="Arial"/>
                <a:cs typeface="Arial"/>
              </a:rPr>
              <a:t>DATA </a:t>
            </a:r>
            <a:r>
              <a:rPr sz="4000" b="1" dirty="0">
                <a:solidFill>
                  <a:srgbClr val="57BFC3"/>
                </a:solidFill>
                <a:latin typeface="Arial"/>
                <a:cs typeface="Arial"/>
              </a:rPr>
              <a:t>… BUT </a:t>
            </a:r>
            <a:r>
              <a:rPr sz="4000" b="1" spc="-114" dirty="0">
                <a:solidFill>
                  <a:srgbClr val="57BFC3"/>
                </a:solidFill>
                <a:latin typeface="Arial"/>
                <a:cs typeface="Arial"/>
              </a:rPr>
              <a:t>WHAT</a:t>
            </a:r>
            <a:r>
              <a:rPr sz="4000" b="1" spc="200" dirty="0">
                <a:solidFill>
                  <a:srgbClr val="57BFC3"/>
                </a:solidFill>
                <a:latin typeface="Arial"/>
                <a:cs typeface="Arial"/>
              </a:rPr>
              <a:t> </a:t>
            </a:r>
            <a:r>
              <a:rPr sz="4000" b="1" spc="-240" dirty="0">
                <a:solidFill>
                  <a:srgbClr val="57BFC3"/>
                </a:solidFill>
                <a:latin typeface="Arial"/>
                <a:cs typeface="Arial"/>
              </a:rPr>
              <a:t>DATA?</a:t>
            </a:r>
            <a:endParaRPr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732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0290" y="481730"/>
            <a:ext cx="7237095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TO OVERCOME </a:t>
            </a:r>
            <a:r>
              <a:rPr spc="-5" dirty="0"/>
              <a:t>3 </a:t>
            </a:r>
            <a:r>
              <a:rPr spc="-25" dirty="0"/>
              <a:t>KEY</a:t>
            </a:r>
            <a:r>
              <a:rPr spc="-55" dirty="0"/>
              <a:t> </a:t>
            </a:r>
            <a:r>
              <a:rPr spc="-30" dirty="0"/>
              <a:t>CHALLENGES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7784" y="5619915"/>
            <a:ext cx="8518525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pc="-5" dirty="0">
                <a:latin typeface="Century Gothic"/>
                <a:cs typeface="Century Gothic"/>
              </a:rPr>
              <a:t>Only by addressing </a:t>
            </a:r>
            <a:r>
              <a:rPr dirty="0">
                <a:latin typeface="Century Gothic"/>
                <a:cs typeface="Century Gothic"/>
              </a:rPr>
              <a:t>all </a:t>
            </a:r>
            <a:r>
              <a:rPr spc="-5" dirty="0">
                <a:latin typeface="Century Gothic"/>
                <a:cs typeface="Century Gothic"/>
              </a:rPr>
              <a:t>three </a:t>
            </a:r>
            <a:r>
              <a:rPr dirty="0">
                <a:latin typeface="Century Gothic"/>
                <a:cs typeface="Century Gothic"/>
              </a:rPr>
              <a:t>can organizations turn raw data into information  and </a:t>
            </a:r>
            <a:r>
              <a:rPr spc="-5" dirty="0">
                <a:latin typeface="Century Gothic"/>
                <a:cs typeface="Century Gothic"/>
              </a:rPr>
              <a:t>actionable</a:t>
            </a:r>
            <a:r>
              <a:rPr spc="-60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insights.</a:t>
            </a:r>
            <a:endParaRPr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87283" y="1697753"/>
            <a:ext cx="1673411" cy="1673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15753" y="1697753"/>
            <a:ext cx="1673410" cy="16734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44224" y="1697753"/>
            <a:ext cx="1673411" cy="16734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07432" y="3759758"/>
            <a:ext cx="184785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0"/>
              </a:spcBef>
            </a:pPr>
            <a:r>
              <a:rPr spc="-5" dirty="0">
                <a:latin typeface="Century Gothic"/>
                <a:cs typeface="Century Gothic"/>
              </a:rPr>
              <a:t>Integrating</a:t>
            </a:r>
            <a:r>
              <a:rPr spc="-85" dirty="0">
                <a:latin typeface="Century Gothic"/>
                <a:cs typeface="Century Gothic"/>
              </a:rPr>
              <a:t> </a:t>
            </a:r>
            <a:r>
              <a:rPr spc="-5" dirty="0">
                <a:latin typeface="Century Gothic"/>
                <a:cs typeface="Century Gothic"/>
              </a:rPr>
              <a:t>data  from multiple  sources</a:t>
            </a:r>
            <a:endParaRPr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43267" y="3749850"/>
            <a:ext cx="201803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pc="-5" dirty="0">
                <a:latin typeface="Century Gothic"/>
                <a:cs typeface="Century Gothic"/>
              </a:rPr>
              <a:t>Automating </a:t>
            </a:r>
            <a:r>
              <a:rPr dirty="0">
                <a:latin typeface="Century Gothic"/>
                <a:cs typeface="Century Gothic"/>
              </a:rPr>
              <a:t>the  </a:t>
            </a:r>
            <a:r>
              <a:rPr spc="-5" dirty="0">
                <a:latin typeface="Century Gothic"/>
                <a:cs typeface="Century Gothic"/>
              </a:rPr>
              <a:t>collection </a:t>
            </a:r>
            <a:r>
              <a:rPr dirty="0">
                <a:latin typeface="Century Gothic"/>
                <a:cs typeface="Century Gothic"/>
              </a:rPr>
              <a:t>of</a:t>
            </a:r>
            <a:r>
              <a:rPr spc="-5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data</a:t>
            </a:r>
            <a:endParaRPr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6681" y="3749851"/>
            <a:ext cx="209105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10"/>
              </a:spcBef>
            </a:pPr>
            <a:r>
              <a:rPr spc="-5" dirty="0">
                <a:latin typeface="Century Gothic"/>
                <a:cs typeface="Century Gothic"/>
              </a:rPr>
              <a:t>Analyzing data to  effectively </a:t>
            </a:r>
            <a:r>
              <a:rPr dirty="0">
                <a:latin typeface="Century Gothic"/>
                <a:cs typeface="Century Gothic"/>
              </a:rPr>
              <a:t>identify  </a:t>
            </a:r>
            <a:r>
              <a:rPr spc="-5" dirty="0">
                <a:latin typeface="Century Gothic"/>
                <a:cs typeface="Century Gothic"/>
              </a:rPr>
              <a:t>actionable</a:t>
            </a:r>
            <a:r>
              <a:rPr spc="-60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insights</a:t>
            </a:r>
            <a:endParaRPr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863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1051" y="681103"/>
            <a:ext cx="6502398" cy="61768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29117" y="1560603"/>
            <a:ext cx="1171575" cy="29238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719" rIns="0" bIns="0" rtlCol="0">
            <a:spAutoFit/>
          </a:bodyPr>
          <a:lstStyle/>
          <a:p>
            <a:pPr marL="200025">
              <a:spcBef>
                <a:spcPts val="359"/>
              </a:spcBef>
            </a:pPr>
            <a:r>
              <a:rPr sz="1600" b="1" dirty="0">
                <a:solidFill>
                  <a:srgbClr val="262626"/>
                </a:solidFill>
                <a:latin typeface="Century Gothic Bold"/>
                <a:cs typeface="Century Gothic Bold"/>
              </a:rPr>
              <a:t>Wisdom</a:t>
            </a:r>
            <a:endParaRPr sz="1600">
              <a:latin typeface="Century Gothic Bold"/>
              <a:cs typeface="Century Gothic 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8918" y="3535956"/>
            <a:ext cx="1313815" cy="29238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719" rIns="0" bIns="0" rtlCol="0">
            <a:spAutoFit/>
          </a:bodyPr>
          <a:lstStyle/>
          <a:p>
            <a:pPr marL="90805">
              <a:spcBef>
                <a:spcPts val="359"/>
              </a:spcBef>
            </a:pPr>
            <a:r>
              <a:rPr sz="1600" b="1" spc="-5" dirty="0">
                <a:solidFill>
                  <a:srgbClr val="262626"/>
                </a:solidFill>
                <a:latin typeface="Century Gothic Bold"/>
                <a:cs typeface="Century Gothic Bold"/>
              </a:rPr>
              <a:t>Knowledge</a:t>
            </a:r>
            <a:endParaRPr sz="1600">
              <a:latin typeface="Century Gothic Bold"/>
              <a:cs typeface="Century Gothic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29116" y="4473536"/>
            <a:ext cx="1313180" cy="29238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719" rIns="0" bIns="0" rtlCol="0">
            <a:spAutoFit/>
          </a:bodyPr>
          <a:lstStyle/>
          <a:p>
            <a:pPr marL="91440">
              <a:spcBef>
                <a:spcPts val="359"/>
              </a:spcBef>
            </a:pPr>
            <a:r>
              <a:rPr sz="1600" b="1" dirty="0">
                <a:solidFill>
                  <a:srgbClr val="262626"/>
                </a:solidFill>
                <a:latin typeface="Century Gothic Bold"/>
                <a:cs typeface="Century Gothic Bold"/>
              </a:rPr>
              <a:t>Information</a:t>
            </a:r>
            <a:endParaRPr sz="1600">
              <a:latin typeface="Century Gothic Bold"/>
              <a:cs typeface="Century Gothic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47152" y="5403325"/>
            <a:ext cx="661035" cy="29238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720" rIns="0" bIns="0" rtlCol="0">
            <a:spAutoFit/>
          </a:bodyPr>
          <a:lstStyle/>
          <a:p>
            <a:pPr marL="91440">
              <a:spcBef>
                <a:spcPts val="360"/>
              </a:spcBef>
            </a:pPr>
            <a:r>
              <a:rPr sz="1600" b="1" spc="-5" dirty="0">
                <a:solidFill>
                  <a:srgbClr val="262626"/>
                </a:solidFill>
                <a:latin typeface="Century Gothic Bold"/>
                <a:cs typeface="Century Gothic Bold"/>
              </a:rPr>
              <a:t>Data</a:t>
            </a:r>
            <a:endParaRPr sz="1600">
              <a:latin typeface="Century Gothic Bold"/>
              <a:cs typeface="Century Gothic 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1206" y="1624915"/>
            <a:ext cx="99568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28600">
              <a:lnSpc>
                <a:spcPts val="1900"/>
              </a:lnSpc>
              <a:spcBef>
                <a:spcPts val="180"/>
              </a:spcBef>
            </a:pPr>
            <a:r>
              <a:rPr sz="1600" spc="-5" dirty="0">
                <a:solidFill>
                  <a:srgbClr val="262626"/>
                </a:solidFill>
                <a:latin typeface="Century Gothic"/>
                <a:cs typeface="Century Gothic"/>
              </a:rPr>
              <a:t>More  </a:t>
            </a:r>
            <a:r>
              <a:rPr sz="1600" dirty="0">
                <a:solidFill>
                  <a:srgbClr val="262626"/>
                </a:solidFill>
                <a:latin typeface="Century Gothic"/>
                <a:cs typeface="Century Gothic"/>
              </a:rPr>
              <a:t>Important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0359" y="5359869"/>
            <a:ext cx="99568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92735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rgbClr val="262626"/>
                </a:solidFill>
                <a:latin typeface="Century Gothic"/>
                <a:cs typeface="Century Gothic"/>
              </a:rPr>
              <a:t>Less  Important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71724" y="2744164"/>
            <a:ext cx="1201931" cy="16265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52776" y="1843818"/>
            <a:ext cx="1990725" cy="1363980"/>
          </a:xfrm>
          <a:custGeom>
            <a:avLst/>
            <a:gdLst/>
            <a:ahLst/>
            <a:cxnLst/>
            <a:rect l="l" t="t" r="r" b="b"/>
            <a:pathLst>
              <a:path w="1990725" h="1363980">
                <a:moveTo>
                  <a:pt x="0" y="1363725"/>
                </a:moveTo>
                <a:lnTo>
                  <a:pt x="1990491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92291" y="1822450"/>
            <a:ext cx="182245" cy="160020"/>
          </a:xfrm>
          <a:custGeom>
            <a:avLst/>
            <a:gdLst/>
            <a:ahLst/>
            <a:cxnLst/>
            <a:rect l="l" t="t" r="r" b="b"/>
            <a:pathLst>
              <a:path w="182245" h="160019">
                <a:moveTo>
                  <a:pt x="161939" y="42736"/>
                </a:moveTo>
                <a:lnTo>
                  <a:pt x="119787" y="42736"/>
                </a:lnTo>
                <a:lnTo>
                  <a:pt x="77149" y="132824"/>
                </a:lnTo>
                <a:lnTo>
                  <a:pt x="75330" y="140167"/>
                </a:lnTo>
                <a:lnTo>
                  <a:pt x="76430" y="147386"/>
                </a:lnTo>
                <a:lnTo>
                  <a:pt x="80157" y="153667"/>
                </a:lnTo>
                <a:lnTo>
                  <a:pt x="86219" y="158192"/>
                </a:lnTo>
                <a:lnTo>
                  <a:pt x="93561" y="160011"/>
                </a:lnTo>
                <a:lnTo>
                  <a:pt x="100781" y="158911"/>
                </a:lnTo>
                <a:lnTo>
                  <a:pt x="107061" y="155185"/>
                </a:lnTo>
                <a:lnTo>
                  <a:pt x="111587" y="149123"/>
                </a:lnTo>
                <a:lnTo>
                  <a:pt x="161939" y="42736"/>
                </a:lnTo>
                <a:close/>
              </a:path>
              <a:path w="182245" h="160019">
                <a:moveTo>
                  <a:pt x="182166" y="0"/>
                </a:moveTo>
                <a:lnTo>
                  <a:pt x="17617" y="11965"/>
                </a:lnTo>
                <a:lnTo>
                  <a:pt x="0" y="32348"/>
                </a:lnTo>
                <a:lnTo>
                  <a:pt x="2030" y="39634"/>
                </a:lnTo>
                <a:lnTo>
                  <a:pt x="6541" y="45377"/>
                </a:lnTo>
                <a:lnTo>
                  <a:pt x="12877" y="49010"/>
                </a:lnTo>
                <a:lnTo>
                  <a:pt x="20380" y="49965"/>
                </a:lnTo>
                <a:lnTo>
                  <a:pt x="119787" y="42736"/>
                </a:lnTo>
                <a:lnTo>
                  <a:pt x="161939" y="42736"/>
                </a:lnTo>
                <a:lnTo>
                  <a:pt x="1821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730489" y="1701886"/>
            <a:ext cx="22053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262626"/>
                </a:solidFill>
                <a:latin typeface="Century Gothic"/>
                <a:cs typeface="Century Gothic"/>
              </a:rPr>
              <a:t>Evaluated</a:t>
            </a:r>
            <a:r>
              <a:rPr sz="1400" spc="-95" dirty="0">
                <a:solidFill>
                  <a:srgbClr val="262626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262626"/>
                </a:solidFill>
                <a:latin typeface="Century Gothic"/>
                <a:cs typeface="Century Gothic"/>
              </a:rPr>
              <a:t>understanding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0489" y="2615788"/>
            <a:ext cx="13823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262626"/>
                </a:solidFill>
                <a:latin typeface="Century Gothic"/>
                <a:cs typeface="Century Gothic"/>
              </a:rPr>
              <a:t>Appreciation</a:t>
            </a:r>
            <a:r>
              <a:rPr sz="1400" spc="-65" dirty="0">
                <a:solidFill>
                  <a:srgbClr val="262626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262626"/>
                </a:solidFill>
                <a:latin typeface="Century Gothic"/>
                <a:cs typeface="Century Gothic"/>
              </a:rPr>
              <a:t>of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30488" y="3696596"/>
            <a:ext cx="946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262626"/>
                </a:solidFill>
                <a:latin typeface="Century Gothic"/>
                <a:cs typeface="Century Gothic"/>
              </a:rPr>
              <a:t>Answers</a:t>
            </a:r>
            <a:r>
              <a:rPr sz="1400" spc="-90" dirty="0">
                <a:solidFill>
                  <a:srgbClr val="262626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262626"/>
                </a:solidFill>
                <a:latin typeface="Century Gothic"/>
                <a:cs typeface="Century Gothic"/>
              </a:rPr>
              <a:t>to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51072" y="3708254"/>
            <a:ext cx="121285" cy="2184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spcBef>
                <a:spcPts val="5"/>
              </a:spcBef>
            </a:pPr>
            <a:r>
              <a:rPr sz="1400" spc="-5" dirty="0">
                <a:solidFill>
                  <a:srgbClr val="262626"/>
                </a:solidFill>
                <a:latin typeface="Century Gothic"/>
                <a:cs typeface="Century Gothic"/>
              </a:rPr>
              <a:t>q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59578" y="3696596"/>
            <a:ext cx="7575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262626"/>
                </a:solidFill>
                <a:latin typeface="Century Gothic"/>
                <a:cs typeface="Century Gothic"/>
              </a:rPr>
              <a:t>uestions.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30488" y="5427663"/>
            <a:ext cx="7188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262626"/>
                </a:solidFill>
                <a:latin typeface="Century Gothic"/>
                <a:cs typeface="Century Gothic"/>
              </a:rPr>
              <a:t>Symbols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864311" y="2588168"/>
            <a:ext cx="2212975" cy="339090"/>
          </a:xfrm>
          <a:custGeom>
            <a:avLst/>
            <a:gdLst/>
            <a:ahLst/>
            <a:cxnLst/>
            <a:rect l="l" t="t" r="r" b="b"/>
            <a:pathLst>
              <a:path w="2212975" h="339089">
                <a:moveTo>
                  <a:pt x="0" y="0"/>
                </a:moveTo>
                <a:lnTo>
                  <a:pt x="2212973" y="0"/>
                </a:lnTo>
                <a:lnTo>
                  <a:pt x="2212973" y="338554"/>
                </a:lnTo>
                <a:lnTo>
                  <a:pt x="0" y="3385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864311" y="2621188"/>
            <a:ext cx="22129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5605">
              <a:spcBef>
                <a:spcPts val="100"/>
              </a:spcBef>
            </a:pPr>
            <a:r>
              <a:rPr sz="1600" b="1" spc="-5" dirty="0">
                <a:solidFill>
                  <a:srgbClr val="262626"/>
                </a:solidFill>
                <a:latin typeface="Century Gothic Bold"/>
                <a:cs typeface="Century Gothic Bold"/>
              </a:rPr>
              <a:t>Understanding</a:t>
            </a:r>
            <a:endParaRPr sz="1600">
              <a:latin typeface="Century Gothic Bold"/>
              <a:cs typeface="Century Gothic 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30488" y="4351978"/>
            <a:ext cx="946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262626"/>
                </a:solidFill>
                <a:latin typeface="Century Gothic"/>
                <a:cs typeface="Century Gothic"/>
              </a:rPr>
              <a:t>Answers</a:t>
            </a:r>
            <a:r>
              <a:rPr sz="1400" spc="-90" dirty="0">
                <a:solidFill>
                  <a:srgbClr val="262626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262626"/>
                </a:solidFill>
                <a:latin typeface="Century Gothic"/>
                <a:cs typeface="Century Gothic"/>
              </a:rPr>
              <a:t>to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749035" y="4771078"/>
            <a:ext cx="8286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262626"/>
                </a:solidFill>
                <a:latin typeface="Century Gothic"/>
                <a:cs typeface="Century Gothic"/>
              </a:rPr>
              <a:t>questions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882148" y="4293524"/>
            <a:ext cx="827116" cy="4696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65276" y="4335086"/>
            <a:ext cx="652549" cy="3948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46154" y="4339596"/>
            <a:ext cx="700405" cy="339090"/>
          </a:xfrm>
          <a:custGeom>
            <a:avLst/>
            <a:gdLst/>
            <a:ahLst/>
            <a:cxnLst/>
            <a:rect l="l" t="t" r="r" b="b"/>
            <a:pathLst>
              <a:path w="700404" h="339089">
                <a:moveTo>
                  <a:pt x="0" y="0"/>
                </a:moveTo>
                <a:lnTo>
                  <a:pt x="700130" y="0"/>
                </a:lnTo>
                <a:lnTo>
                  <a:pt x="700130" y="338554"/>
                </a:lnTo>
                <a:lnTo>
                  <a:pt x="0" y="338554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46154" y="4339596"/>
            <a:ext cx="700405" cy="339090"/>
          </a:xfrm>
          <a:custGeom>
            <a:avLst/>
            <a:gdLst/>
            <a:ahLst/>
            <a:cxnLst/>
            <a:rect l="l" t="t" r="r" b="b"/>
            <a:pathLst>
              <a:path w="700404" h="339089">
                <a:moveTo>
                  <a:pt x="0" y="0"/>
                </a:moveTo>
                <a:lnTo>
                  <a:pt x="700131" y="0"/>
                </a:lnTo>
                <a:lnTo>
                  <a:pt x="700131" y="338553"/>
                </a:lnTo>
                <a:lnTo>
                  <a:pt x="0" y="338553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024894" y="4372616"/>
            <a:ext cx="5359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entury Gothic"/>
                <a:cs typeface="Century Gothic"/>
              </a:rPr>
              <a:t>WHO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173094" y="2539538"/>
            <a:ext cx="777240" cy="465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260377" y="2576945"/>
            <a:ext cx="598516" cy="3948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39248" y="2582768"/>
            <a:ext cx="646430" cy="339090"/>
          </a:xfrm>
          <a:custGeom>
            <a:avLst/>
            <a:gdLst/>
            <a:ahLst/>
            <a:cxnLst/>
            <a:rect l="l" t="t" r="r" b="b"/>
            <a:pathLst>
              <a:path w="646429" h="339089">
                <a:moveTo>
                  <a:pt x="0" y="0"/>
                </a:moveTo>
                <a:lnTo>
                  <a:pt x="646331" y="0"/>
                </a:lnTo>
                <a:lnTo>
                  <a:pt x="646331" y="338553"/>
                </a:lnTo>
                <a:lnTo>
                  <a:pt x="0" y="338553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239248" y="2582769"/>
            <a:ext cx="646430" cy="292387"/>
          </a:xfrm>
          <a:prstGeom prst="rect">
            <a:avLst/>
          </a:prstGeom>
          <a:solidFill>
            <a:srgbClr val="AAC46C"/>
          </a:solidFill>
        </p:spPr>
        <p:txBody>
          <a:bodyPr vert="horz" wrap="square" lIns="0" tIns="45719" rIns="0" bIns="0" rtlCol="0">
            <a:spAutoFit/>
          </a:bodyPr>
          <a:lstStyle/>
          <a:p>
            <a:pPr marL="90805">
              <a:spcBef>
                <a:spcPts val="359"/>
              </a:spcBef>
            </a:pPr>
            <a:r>
              <a:rPr sz="1600" dirty="0">
                <a:solidFill>
                  <a:srgbClr val="FFFFFF"/>
                </a:solidFill>
                <a:latin typeface="Century Gothic"/>
                <a:cs typeface="Century Gothic"/>
              </a:rPr>
              <a:t>WHY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761614" y="3586942"/>
            <a:ext cx="831272" cy="4696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48897" y="3624348"/>
            <a:ext cx="648392" cy="3990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828086" y="3631826"/>
            <a:ext cx="700405" cy="339090"/>
          </a:xfrm>
          <a:custGeom>
            <a:avLst/>
            <a:gdLst/>
            <a:ahLst/>
            <a:cxnLst/>
            <a:rect l="l" t="t" r="r" b="b"/>
            <a:pathLst>
              <a:path w="700404" h="339089">
                <a:moveTo>
                  <a:pt x="0" y="0"/>
                </a:moveTo>
                <a:lnTo>
                  <a:pt x="700131" y="0"/>
                </a:lnTo>
                <a:lnTo>
                  <a:pt x="700131" y="338553"/>
                </a:lnTo>
                <a:lnTo>
                  <a:pt x="0" y="338553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828086" y="3631826"/>
            <a:ext cx="700405" cy="292388"/>
          </a:xfrm>
          <a:prstGeom prst="rect">
            <a:avLst/>
          </a:prstGeom>
          <a:solidFill>
            <a:srgbClr val="FAA757"/>
          </a:solidFill>
        </p:spPr>
        <p:txBody>
          <a:bodyPr vert="horz" wrap="square" lIns="0" tIns="45720" rIns="0" bIns="0" rtlCol="0">
            <a:spAutoFit/>
          </a:bodyPr>
          <a:lstStyle/>
          <a:p>
            <a:pPr marL="90805">
              <a:spcBef>
                <a:spcPts val="360"/>
              </a:spcBef>
            </a:pPr>
            <a:r>
              <a:rPr sz="1600" spc="-5" dirty="0">
                <a:solidFill>
                  <a:srgbClr val="FFFFFF"/>
                </a:solidFill>
                <a:latin typeface="Century Gothic"/>
                <a:cs typeface="Century Gothic"/>
              </a:rPr>
              <a:t>HOW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705109" y="4293524"/>
            <a:ext cx="876992" cy="4696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792393" y="4335086"/>
            <a:ext cx="698269" cy="3948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770066" y="4339596"/>
            <a:ext cx="749300" cy="339090"/>
          </a:xfrm>
          <a:custGeom>
            <a:avLst/>
            <a:gdLst/>
            <a:ahLst/>
            <a:cxnLst/>
            <a:rect l="l" t="t" r="r" b="b"/>
            <a:pathLst>
              <a:path w="749300" h="339089">
                <a:moveTo>
                  <a:pt x="0" y="0"/>
                </a:moveTo>
                <a:lnTo>
                  <a:pt x="748922" y="0"/>
                </a:lnTo>
                <a:lnTo>
                  <a:pt x="748922" y="338553"/>
                </a:lnTo>
                <a:lnTo>
                  <a:pt x="0" y="338553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770066" y="4339596"/>
            <a:ext cx="749300" cy="292388"/>
          </a:xfrm>
          <a:prstGeom prst="rect">
            <a:avLst/>
          </a:prstGeom>
          <a:solidFill>
            <a:srgbClr val="CD665F"/>
          </a:solidFill>
        </p:spPr>
        <p:txBody>
          <a:bodyPr vert="horz" wrap="square" lIns="0" tIns="45720" rIns="0" bIns="0" rtlCol="0">
            <a:spAutoFit/>
          </a:bodyPr>
          <a:lstStyle/>
          <a:p>
            <a:pPr marL="90805">
              <a:spcBef>
                <a:spcPts val="360"/>
              </a:spcBef>
            </a:pPr>
            <a:r>
              <a:rPr sz="1600" spc="-35" dirty="0">
                <a:solidFill>
                  <a:srgbClr val="FFFFFF"/>
                </a:solidFill>
                <a:latin typeface="Century Gothic"/>
                <a:cs typeface="Century Gothic"/>
              </a:rPr>
              <a:t>WHAT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701740" y="4738255"/>
            <a:ext cx="993370" cy="4696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84870" y="4775661"/>
            <a:ext cx="814647" cy="3990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65086" y="4783023"/>
            <a:ext cx="866775" cy="339090"/>
          </a:xfrm>
          <a:custGeom>
            <a:avLst/>
            <a:gdLst/>
            <a:ahLst/>
            <a:cxnLst/>
            <a:rect l="l" t="t" r="r" b="b"/>
            <a:pathLst>
              <a:path w="866775" h="339089">
                <a:moveTo>
                  <a:pt x="0" y="0"/>
                </a:moveTo>
                <a:lnTo>
                  <a:pt x="866342" y="0"/>
                </a:lnTo>
                <a:lnTo>
                  <a:pt x="866342" y="338553"/>
                </a:lnTo>
                <a:lnTo>
                  <a:pt x="0" y="338553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765086" y="4783023"/>
            <a:ext cx="866775" cy="292388"/>
          </a:xfrm>
          <a:prstGeom prst="rect">
            <a:avLst/>
          </a:prstGeom>
          <a:solidFill>
            <a:srgbClr val="CD665F"/>
          </a:solidFill>
        </p:spPr>
        <p:txBody>
          <a:bodyPr vert="horz" wrap="square" lIns="0" tIns="45720" rIns="0" bIns="0" rtlCol="0">
            <a:spAutoFit/>
          </a:bodyPr>
          <a:lstStyle/>
          <a:p>
            <a:pPr marL="91440">
              <a:spcBef>
                <a:spcPts val="360"/>
              </a:spcBef>
            </a:pPr>
            <a:r>
              <a:rPr sz="1600" spc="-5" dirty="0">
                <a:solidFill>
                  <a:srgbClr val="FFFFFF"/>
                </a:solidFill>
                <a:latin typeface="Century Gothic"/>
                <a:cs typeface="Century Gothic"/>
              </a:rPr>
              <a:t>WHERE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778240" y="4734098"/>
            <a:ext cx="914400" cy="4696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61367" y="4775661"/>
            <a:ext cx="727363" cy="3948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842955" y="4780921"/>
            <a:ext cx="783590" cy="339090"/>
          </a:xfrm>
          <a:custGeom>
            <a:avLst/>
            <a:gdLst/>
            <a:ahLst/>
            <a:cxnLst/>
            <a:rect l="l" t="t" r="r" b="b"/>
            <a:pathLst>
              <a:path w="783590" h="339089">
                <a:moveTo>
                  <a:pt x="0" y="0"/>
                </a:moveTo>
                <a:lnTo>
                  <a:pt x="783587" y="0"/>
                </a:lnTo>
                <a:lnTo>
                  <a:pt x="783587" y="338554"/>
                </a:lnTo>
                <a:lnTo>
                  <a:pt x="0" y="338554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842954" y="4780921"/>
            <a:ext cx="783590" cy="339090"/>
          </a:xfrm>
          <a:custGeom>
            <a:avLst/>
            <a:gdLst/>
            <a:ahLst/>
            <a:cxnLst/>
            <a:rect l="l" t="t" r="r" b="b"/>
            <a:pathLst>
              <a:path w="783590" h="339089">
                <a:moveTo>
                  <a:pt x="0" y="0"/>
                </a:moveTo>
                <a:lnTo>
                  <a:pt x="783587" y="0"/>
                </a:lnTo>
                <a:lnTo>
                  <a:pt x="783587" y="338553"/>
                </a:lnTo>
                <a:lnTo>
                  <a:pt x="0" y="338553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921696" y="4813941"/>
            <a:ext cx="619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entury Gothic"/>
                <a:cs typeface="Century Gothic"/>
              </a:rPr>
              <a:t>WH</a:t>
            </a:r>
            <a:r>
              <a:rPr sz="1600" spc="-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1600" dirty="0">
                <a:solidFill>
                  <a:srgbClr val="FFFFFF"/>
                </a:solidFill>
                <a:latin typeface="Century Gothic"/>
                <a:cs typeface="Century Gothic"/>
              </a:rPr>
              <a:t>N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1296661" y="481730"/>
            <a:ext cx="9604375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VALUE </a:t>
            </a:r>
            <a:r>
              <a:rPr spc="-5" dirty="0"/>
              <a:t>IS </a:t>
            </a:r>
            <a:r>
              <a:rPr spc="-60" dirty="0"/>
              <a:t>CREATED </a:t>
            </a:r>
            <a:r>
              <a:rPr spc="-30" dirty="0"/>
              <a:t>BY </a:t>
            </a:r>
            <a:r>
              <a:rPr spc="25" dirty="0"/>
              <a:t>MAKING </a:t>
            </a:r>
            <a:r>
              <a:rPr spc="-40" dirty="0"/>
              <a:t>SENSE </a:t>
            </a:r>
            <a:r>
              <a:rPr spc="-30" dirty="0"/>
              <a:t>OF</a:t>
            </a:r>
            <a:r>
              <a:rPr spc="175" dirty="0"/>
              <a:t> </a:t>
            </a:r>
            <a:r>
              <a:rPr spc="-195" dirty="0"/>
              <a:t>DATA</a:t>
            </a:r>
          </a:p>
        </p:txBody>
      </p:sp>
      <p:sp>
        <p:nvSpPr>
          <p:cNvPr id="49" name="object 49"/>
          <p:cNvSpPr/>
          <p:nvPr/>
        </p:nvSpPr>
        <p:spPr>
          <a:xfrm>
            <a:off x="6898072" y="1560603"/>
            <a:ext cx="753745" cy="493395"/>
          </a:xfrm>
          <a:custGeom>
            <a:avLst/>
            <a:gdLst/>
            <a:ahLst/>
            <a:cxnLst/>
            <a:rect l="l" t="t" r="r" b="b"/>
            <a:pathLst>
              <a:path w="753745" h="493394">
                <a:moveTo>
                  <a:pt x="507207" y="0"/>
                </a:moveTo>
                <a:lnTo>
                  <a:pt x="507207" y="123235"/>
                </a:lnTo>
                <a:lnTo>
                  <a:pt x="0" y="123235"/>
                </a:lnTo>
                <a:lnTo>
                  <a:pt x="0" y="369707"/>
                </a:lnTo>
                <a:lnTo>
                  <a:pt x="507207" y="369707"/>
                </a:lnTo>
                <a:lnTo>
                  <a:pt x="507207" y="492942"/>
                </a:lnTo>
                <a:lnTo>
                  <a:pt x="753677" y="246471"/>
                </a:lnTo>
                <a:lnTo>
                  <a:pt x="507207" y="0"/>
                </a:lnTo>
                <a:close/>
              </a:path>
            </a:pathLst>
          </a:custGeom>
          <a:solidFill>
            <a:srgbClr val="FDD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98072" y="2517736"/>
            <a:ext cx="753745" cy="493395"/>
          </a:xfrm>
          <a:custGeom>
            <a:avLst/>
            <a:gdLst/>
            <a:ahLst/>
            <a:cxnLst/>
            <a:rect l="l" t="t" r="r" b="b"/>
            <a:pathLst>
              <a:path w="753745" h="493394">
                <a:moveTo>
                  <a:pt x="507207" y="0"/>
                </a:moveTo>
                <a:lnTo>
                  <a:pt x="507207" y="123235"/>
                </a:lnTo>
                <a:lnTo>
                  <a:pt x="0" y="123235"/>
                </a:lnTo>
                <a:lnTo>
                  <a:pt x="0" y="369707"/>
                </a:lnTo>
                <a:lnTo>
                  <a:pt x="507207" y="369707"/>
                </a:lnTo>
                <a:lnTo>
                  <a:pt x="507207" y="492942"/>
                </a:lnTo>
                <a:lnTo>
                  <a:pt x="753677" y="246471"/>
                </a:lnTo>
                <a:lnTo>
                  <a:pt x="507207" y="0"/>
                </a:lnTo>
                <a:close/>
              </a:path>
            </a:pathLst>
          </a:custGeom>
          <a:solidFill>
            <a:srgbClr val="FDD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98072" y="3514168"/>
            <a:ext cx="753745" cy="493395"/>
          </a:xfrm>
          <a:custGeom>
            <a:avLst/>
            <a:gdLst/>
            <a:ahLst/>
            <a:cxnLst/>
            <a:rect l="l" t="t" r="r" b="b"/>
            <a:pathLst>
              <a:path w="753745" h="493395">
                <a:moveTo>
                  <a:pt x="507207" y="0"/>
                </a:moveTo>
                <a:lnTo>
                  <a:pt x="507207" y="123235"/>
                </a:lnTo>
                <a:lnTo>
                  <a:pt x="0" y="123235"/>
                </a:lnTo>
                <a:lnTo>
                  <a:pt x="0" y="369707"/>
                </a:lnTo>
                <a:lnTo>
                  <a:pt x="507207" y="369707"/>
                </a:lnTo>
                <a:lnTo>
                  <a:pt x="507207" y="492942"/>
                </a:lnTo>
                <a:lnTo>
                  <a:pt x="753677" y="246471"/>
                </a:lnTo>
                <a:lnTo>
                  <a:pt x="507207" y="0"/>
                </a:lnTo>
                <a:close/>
              </a:path>
            </a:pathLst>
          </a:custGeom>
          <a:solidFill>
            <a:srgbClr val="FDD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98072" y="4463013"/>
            <a:ext cx="753745" cy="493395"/>
          </a:xfrm>
          <a:custGeom>
            <a:avLst/>
            <a:gdLst/>
            <a:ahLst/>
            <a:cxnLst/>
            <a:rect l="l" t="t" r="r" b="b"/>
            <a:pathLst>
              <a:path w="753745" h="493395">
                <a:moveTo>
                  <a:pt x="507207" y="0"/>
                </a:moveTo>
                <a:lnTo>
                  <a:pt x="507207" y="123235"/>
                </a:lnTo>
                <a:lnTo>
                  <a:pt x="0" y="123235"/>
                </a:lnTo>
                <a:lnTo>
                  <a:pt x="0" y="369707"/>
                </a:lnTo>
                <a:lnTo>
                  <a:pt x="507207" y="369707"/>
                </a:lnTo>
                <a:lnTo>
                  <a:pt x="507207" y="492942"/>
                </a:lnTo>
                <a:lnTo>
                  <a:pt x="753677" y="246471"/>
                </a:lnTo>
                <a:lnTo>
                  <a:pt x="507207" y="0"/>
                </a:lnTo>
                <a:close/>
              </a:path>
            </a:pathLst>
          </a:custGeom>
          <a:solidFill>
            <a:srgbClr val="FDD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98072" y="5326851"/>
            <a:ext cx="753745" cy="493395"/>
          </a:xfrm>
          <a:custGeom>
            <a:avLst/>
            <a:gdLst/>
            <a:ahLst/>
            <a:cxnLst/>
            <a:rect l="l" t="t" r="r" b="b"/>
            <a:pathLst>
              <a:path w="753745" h="493395">
                <a:moveTo>
                  <a:pt x="507207" y="0"/>
                </a:moveTo>
                <a:lnTo>
                  <a:pt x="507207" y="123235"/>
                </a:lnTo>
                <a:lnTo>
                  <a:pt x="0" y="123235"/>
                </a:lnTo>
                <a:lnTo>
                  <a:pt x="0" y="369706"/>
                </a:lnTo>
                <a:lnTo>
                  <a:pt x="507207" y="369706"/>
                </a:lnTo>
                <a:lnTo>
                  <a:pt x="507207" y="492942"/>
                </a:lnTo>
                <a:lnTo>
                  <a:pt x="753677" y="246471"/>
                </a:lnTo>
                <a:lnTo>
                  <a:pt x="507207" y="0"/>
                </a:lnTo>
                <a:close/>
              </a:path>
            </a:pathLst>
          </a:custGeom>
          <a:solidFill>
            <a:srgbClr val="FDD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908079" y="6119336"/>
            <a:ext cx="4169410" cy="646430"/>
          </a:xfrm>
          <a:custGeom>
            <a:avLst/>
            <a:gdLst/>
            <a:ahLst/>
            <a:cxnLst/>
            <a:rect l="l" t="t" r="r" b="b"/>
            <a:pathLst>
              <a:path w="4169409" h="646429">
                <a:moveTo>
                  <a:pt x="0" y="0"/>
                </a:moveTo>
                <a:lnTo>
                  <a:pt x="4169119" y="0"/>
                </a:lnTo>
                <a:lnTo>
                  <a:pt x="4169119" y="646330"/>
                </a:lnTo>
                <a:lnTo>
                  <a:pt x="0" y="646330"/>
                </a:lnTo>
                <a:lnTo>
                  <a:pt x="0" y="0"/>
                </a:lnTo>
                <a:close/>
              </a:path>
            </a:pathLst>
          </a:custGeom>
          <a:solidFill>
            <a:srgbClr val="66C9CE">
              <a:alpha val="560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229979" y="6152356"/>
            <a:ext cx="3533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90" dirty="0">
                <a:solidFill>
                  <a:srgbClr val="FFFFFF"/>
                </a:solidFill>
                <a:latin typeface="Century Gothic"/>
                <a:cs typeface="Century Gothic"/>
              </a:rPr>
              <a:t>VALUE</a:t>
            </a:r>
            <a:r>
              <a:rPr sz="3600" spc="-9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600" dirty="0">
                <a:solidFill>
                  <a:srgbClr val="FFFFFF"/>
                </a:solidFill>
                <a:latin typeface="Century Gothic"/>
                <a:cs typeface="Century Gothic"/>
              </a:rPr>
              <a:t>PYRAMID</a:t>
            </a:r>
            <a:endParaRPr sz="36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20429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58496" y="6661550"/>
            <a:ext cx="201612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Copyright </a:t>
            </a:r>
            <a:r>
              <a:rPr sz="900" dirty="0">
                <a:latin typeface="Calibri"/>
                <a:cs typeface="Calibri"/>
              </a:rPr>
              <a:t>© </a:t>
            </a:r>
            <a:r>
              <a:rPr sz="900" b="1" dirty="0">
                <a:latin typeface="Calibri"/>
                <a:cs typeface="Calibri"/>
              </a:rPr>
              <a:t>R</a:t>
            </a:r>
            <a:r>
              <a:rPr sz="900" dirty="0">
                <a:latin typeface="Calibri"/>
                <a:cs typeface="Calibri"/>
              </a:rPr>
              <a:t>IOT </a:t>
            </a:r>
            <a:r>
              <a:rPr sz="900" spc="-5" dirty="0">
                <a:latin typeface="Calibri"/>
                <a:cs typeface="Calibri"/>
              </a:rPr>
              <a:t>2015 All </a:t>
            </a:r>
            <a:r>
              <a:rPr sz="900" dirty="0">
                <a:latin typeface="Calibri"/>
                <a:cs typeface="Calibri"/>
              </a:rPr>
              <a:t>Rights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Reserved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877298" y="2515851"/>
            <a:ext cx="1979930" cy="2390775"/>
          </a:xfrm>
          <a:custGeom>
            <a:avLst/>
            <a:gdLst/>
            <a:ahLst/>
            <a:cxnLst/>
            <a:rect l="l" t="t" r="r" b="b"/>
            <a:pathLst>
              <a:path w="1979929" h="2390775">
                <a:moveTo>
                  <a:pt x="0" y="0"/>
                </a:moveTo>
                <a:lnTo>
                  <a:pt x="1979612" y="0"/>
                </a:lnTo>
                <a:lnTo>
                  <a:pt x="1979612" y="2390594"/>
                </a:lnTo>
                <a:lnTo>
                  <a:pt x="0" y="2390594"/>
                </a:lnTo>
                <a:lnTo>
                  <a:pt x="0" y="0"/>
                </a:lnTo>
                <a:close/>
              </a:path>
            </a:pathLst>
          </a:custGeom>
          <a:solidFill>
            <a:srgbClr val="5DDC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59573" y="2506803"/>
            <a:ext cx="1905000" cy="2393950"/>
          </a:xfrm>
          <a:custGeom>
            <a:avLst/>
            <a:gdLst/>
            <a:ahLst/>
            <a:cxnLst/>
            <a:rect l="l" t="t" r="r" b="b"/>
            <a:pathLst>
              <a:path w="1905000" h="2393950">
                <a:moveTo>
                  <a:pt x="0" y="0"/>
                </a:moveTo>
                <a:lnTo>
                  <a:pt x="1905000" y="0"/>
                </a:lnTo>
                <a:lnTo>
                  <a:pt x="1905000" y="2393538"/>
                </a:lnTo>
                <a:lnTo>
                  <a:pt x="0" y="2393538"/>
                </a:lnTo>
                <a:lnTo>
                  <a:pt x="0" y="0"/>
                </a:lnTo>
                <a:close/>
              </a:path>
            </a:pathLst>
          </a:custGeom>
          <a:solidFill>
            <a:srgbClr val="5DDC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24711" y="2509748"/>
            <a:ext cx="1779905" cy="2390775"/>
          </a:xfrm>
          <a:custGeom>
            <a:avLst/>
            <a:gdLst/>
            <a:ahLst/>
            <a:cxnLst/>
            <a:rect l="l" t="t" r="r" b="b"/>
            <a:pathLst>
              <a:path w="1779904" h="2390775">
                <a:moveTo>
                  <a:pt x="0" y="0"/>
                </a:moveTo>
                <a:lnTo>
                  <a:pt x="1779287" y="0"/>
                </a:lnTo>
                <a:lnTo>
                  <a:pt x="1779287" y="2390594"/>
                </a:lnTo>
                <a:lnTo>
                  <a:pt x="0" y="2390594"/>
                </a:lnTo>
                <a:lnTo>
                  <a:pt x="0" y="0"/>
                </a:lnTo>
                <a:close/>
              </a:path>
            </a:pathLst>
          </a:custGeom>
          <a:solidFill>
            <a:srgbClr val="5DDC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05891" y="5120214"/>
            <a:ext cx="2859405" cy="8534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sz="1100" spc="-5" dirty="0">
                <a:latin typeface="Century Gothic"/>
                <a:cs typeface="Century Gothic"/>
              </a:rPr>
              <a:t>All personal </a:t>
            </a:r>
            <a:r>
              <a:rPr sz="1100" dirty="0">
                <a:latin typeface="Century Gothic"/>
                <a:cs typeface="Century Gothic"/>
              </a:rPr>
              <a:t>items, </a:t>
            </a:r>
            <a:r>
              <a:rPr sz="1100" spc="-5" dirty="0">
                <a:latin typeface="Century Gothic"/>
                <a:cs typeface="Century Gothic"/>
              </a:rPr>
              <a:t>such </a:t>
            </a:r>
            <a:r>
              <a:rPr sz="1100" dirty="0">
                <a:latin typeface="Century Gothic"/>
                <a:cs typeface="Century Gothic"/>
              </a:rPr>
              <a:t>as </a:t>
            </a:r>
            <a:r>
              <a:rPr sz="1100" spc="-5" dirty="0">
                <a:latin typeface="Century Gothic"/>
                <a:cs typeface="Century Gothic"/>
              </a:rPr>
              <a:t>mobile phones,  </a:t>
            </a:r>
            <a:r>
              <a:rPr sz="1100" dirty="0">
                <a:latin typeface="Century Gothic"/>
                <a:cs typeface="Century Gothic"/>
              </a:rPr>
              <a:t>wrist </a:t>
            </a:r>
            <a:r>
              <a:rPr sz="1100" spc="-5" dirty="0">
                <a:latin typeface="Century Gothic"/>
                <a:cs typeface="Century Gothic"/>
              </a:rPr>
              <a:t>watches, spectacles, laptops, </a:t>
            </a:r>
            <a:r>
              <a:rPr sz="1100" dirty="0">
                <a:latin typeface="Century Gothic"/>
                <a:cs typeface="Century Gothic"/>
              </a:rPr>
              <a:t>soft  drinks, </a:t>
            </a:r>
            <a:r>
              <a:rPr sz="1100" spc="-5" dirty="0">
                <a:latin typeface="Century Gothic"/>
                <a:cs typeface="Century Gothic"/>
              </a:rPr>
              <a:t>food </a:t>
            </a:r>
            <a:r>
              <a:rPr sz="1100" dirty="0">
                <a:latin typeface="Century Gothic"/>
                <a:cs typeface="Century Gothic"/>
              </a:rPr>
              <a:t>items and </a:t>
            </a:r>
            <a:r>
              <a:rPr sz="1100" spc="-5" dirty="0">
                <a:latin typeface="Century Gothic"/>
                <a:cs typeface="Century Gothic"/>
              </a:rPr>
              <a:t>household </a:t>
            </a:r>
            <a:r>
              <a:rPr sz="1100" dirty="0">
                <a:latin typeface="Century Gothic"/>
                <a:cs typeface="Century Gothic"/>
              </a:rPr>
              <a:t>items,  </a:t>
            </a:r>
            <a:r>
              <a:rPr sz="1100" spc="-5" dirty="0">
                <a:latin typeface="Century Gothic"/>
                <a:cs typeface="Century Gothic"/>
              </a:rPr>
              <a:t>such </a:t>
            </a:r>
            <a:r>
              <a:rPr sz="1100" dirty="0">
                <a:latin typeface="Century Gothic"/>
                <a:cs typeface="Century Gothic"/>
              </a:rPr>
              <a:t>as televisions, </a:t>
            </a:r>
            <a:r>
              <a:rPr sz="1100" spc="-5" dirty="0">
                <a:latin typeface="Century Gothic"/>
                <a:cs typeface="Century Gothic"/>
              </a:rPr>
              <a:t>cameras, microwaves,  </a:t>
            </a:r>
            <a:r>
              <a:rPr sz="1100" dirty="0">
                <a:latin typeface="Century Gothic"/>
                <a:cs typeface="Century Gothic"/>
              </a:rPr>
              <a:t>washing </a:t>
            </a:r>
            <a:r>
              <a:rPr sz="1100" spc="-5" dirty="0">
                <a:latin typeface="Century Gothic"/>
                <a:cs typeface="Century Gothic"/>
              </a:rPr>
              <a:t>machines,</a:t>
            </a:r>
            <a:r>
              <a:rPr sz="1100" spc="-6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etc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30127" y="5153552"/>
            <a:ext cx="17697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100" dirty="0">
                <a:latin typeface="Century Gothic"/>
                <a:cs typeface="Century Gothic"/>
              </a:rPr>
              <a:t>Private </a:t>
            </a:r>
            <a:r>
              <a:rPr sz="1100" spc="-5" dirty="0">
                <a:latin typeface="Century Gothic"/>
                <a:cs typeface="Century Gothic"/>
              </a:rPr>
              <a:t>business  </a:t>
            </a:r>
            <a:r>
              <a:rPr sz="1100" dirty="0">
                <a:latin typeface="Century Gothic"/>
                <a:cs typeface="Century Gothic"/>
              </a:rPr>
              <a:t>organization has the right  to take the decision  </a:t>
            </a:r>
            <a:r>
              <a:rPr sz="1100" spc="-5" dirty="0">
                <a:latin typeface="Century Gothic"/>
                <a:cs typeface="Century Gothic"/>
              </a:rPr>
              <a:t>whether </a:t>
            </a:r>
            <a:r>
              <a:rPr sz="1100" dirty="0">
                <a:latin typeface="Century Gothic"/>
                <a:cs typeface="Century Gothic"/>
              </a:rPr>
              <a:t>to </a:t>
            </a:r>
            <a:r>
              <a:rPr sz="1100" spc="-5" dirty="0">
                <a:latin typeface="Century Gothic"/>
                <a:cs typeface="Century Gothic"/>
              </a:rPr>
              <a:t>publish </a:t>
            </a:r>
            <a:r>
              <a:rPr sz="1100" dirty="0">
                <a:latin typeface="Century Gothic"/>
                <a:cs typeface="Century Gothic"/>
              </a:rPr>
              <a:t>the  sensors </a:t>
            </a:r>
            <a:r>
              <a:rPr sz="1100" spc="-5" dirty="0">
                <a:latin typeface="Century Gothic"/>
                <a:cs typeface="Century Gothic"/>
              </a:rPr>
              <a:t>attached </a:t>
            </a:r>
            <a:r>
              <a:rPr sz="1100" dirty="0">
                <a:latin typeface="Century Gothic"/>
                <a:cs typeface="Century Gothic"/>
              </a:rPr>
              <a:t>to</a:t>
            </a:r>
            <a:r>
              <a:rPr sz="1100" spc="-6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those  items to the </a:t>
            </a:r>
            <a:r>
              <a:rPr sz="1100" spc="-5" dirty="0">
                <a:latin typeface="Century Gothic"/>
                <a:cs typeface="Century Gothic"/>
              </a:rPr>
              <a:t>cloud </a:t>
            </a:r>
            <a:r>
              <a:rPr sz="1100" dirty="0">
                <a:latin typeface="Century Gothic"/>
                <a:cs typeface="Century Gothic"/>
              </a:rPr>
              <a:t>or</a:t>
            </a:r>
            <a:r>
              <a:rPr sz="1100" spc="-7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not.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38314" y="5118627"/>
            <a:ext cx="1958339" cy="1196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sz="1100" spc="-5" dirty="0">
                <a:latin typeface="Century Gothic"/>
                <a:cs typeface="Century Gothic"/>
              </a:rPr>
              <a:t>Public infrastructure such </a:t>
            </a:r>
            <a:r>
              <a:rPr sz="1100" dirty="0">
                <a:latin typeface="Century Gothic"/>
                <a:cs typeface="Century Gothic"/>
              </a:rPr>
              <a:t>as  </a:t>
            </a:r>
            <a:r>
              <a:rPr sz="1100" spc="-5" dirty="0">
                <a:latin typeface="Century Gothic"/>
                <a:cs typeface="Century Gothic"/>
              </a:rPr>
              <a:t>bridges, roads, parks, </a:t>
            </a:r>
            <a:r>
              <a:rPr sz="1100" dirty="0">
                <a:latin typeface="Century Gothic"/>
                <a:cs typeface="Century Gothic"/>
              </a:rPr>
              <a:t>etc. </a:t>
            </a:r>
            <a:r>
              <a:rPr sz="1100" spc="-5" dirty="0">
                <a:latin typeface="Century Gothic"/>
                <a:cs typeface="Century Gothic"/>
              </a:rPr>
              <a:t>All  </a:t>
            </a:r>
            <a:r>
              <a:rPr sz="1100" dirty="0">
                <a:latin typeface="Century Gothic"/>
                <a:cs typeface="Century Gothic"/>
              </a:rPr>
              <a:t>the </a:t>
            </a:r>
            <a:r>
              <a:rPr sz="1100" spc="-5" dirty="0">
                <a:latin typeface="Century Gothic"/>
                <a:cs typeface="Century Gothic"/>
              </a:rPr>
              <a:t>sensors deployed by </a:t>
            </a:r>
            <a:r>
              <a:rPr sz="1100" dirty="0">
                <a:latin typeface="Century Gothic"/>
                <a:cs typeface="Century Gothic"/>
              </a:rPr>
              <a:t>the  government will </a:t>
            </a:r>
            <a:r>
              <a:rPr sz="1100" spc="-5" dirty="0">
                <a:latin typeface="Century Gothic"/>
                <a:cs typeface="Century Gothic"/>
              </a:rPr>
              <a:t>be  published </a:t>
            </a:r>
            <a:r>
              <a:rPr sz="1100" dirty="0">
                <a:latin typeface="Century Gothic"/>
                <a:cs typeface="Century Gothic"/>
              </a:rPr>
              <a:t>in the </a:t>
            </a:r>
            <a:r>
              <a:rPr sz="1100" spc="-5" dirty="0">
                <a:latin typeface="Century Gothic"/>
                <a:cs typeface="Century Gothic"/>
              </a:rPr>
              <a:t>cloud  depending </a:t>
            </a:r>
            <a:r>
              <a:rPr sz="1100" dirty="0">
                <a:latin typeface="Century Gothic"/>
                <a:cs typeface="Century Gothic"/>
              </a:rPr>
              <a:t>on government  </a:t>
            </a:r>
            <a:r>
              <a:rPr sz="1100" spc="-5" dirty="0">
                <a:latin typeface="Century Gothic"/>
                <a:cs typeface="Century Gothic"/>
              </a:rPr>
              <a:t>policies.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06839" y="5105927"/>
            <a:ext cx="1914525" cy="1196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sz="1100" spc="-5" dirty="0">
                <a:latin typeface="Century Gothic"/>
                <a:cs typeface="Century Gothic"/>
              </a:rPr>
              <a:t>Business </a:t>
            </a:r>
            <a:r>
              <a:rPr sz="1100" dirty="0">
                <a:latin typeface="Century Gothic"/>
                <a:cs typeface="Century Gothic"/>
              </a:rPr>
              <a:t>entities who</a:t>
            </a:r>
            <a:r>
              <a:rPr sz="1100" spc="-8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deploy  and manage sensors </a:t>
            </a:r>
            <a:r>
              <a:rPr sz="1100" spc="-5" dirty="0">
                <a:latin typeface="Century Gothic"/>
                <a:cs typeface="Century Gothic"/>
              </a:rPr>
              <a:t>by  </a:t>
            </a:r>
            <a:r>
              <a:rPr sz="1100" dirty="0">
                <a:latin typeface="Century Gothic"/>
                <a:cs typeface="Century Gothic"/>
              </a:rPr>
              <a:t>themselves </a:t>
            </a:r>
            <a:r>
              <a:rPr sz="1100" spc="-5" dirty="0">
                <a:latin typeface="Century Gothic"/>
                <a:cs typeface="Century Gothic"/>
              </a:rPr>
              <a:t>by keeping  </a:t>
            </a:r>
            <a:r>
              <a:rPr sz="1100" dirty="0">
                <a:latin typeface="Century Gothic"/>
                <a:cs typeface="Century Gothic"/>
              </a:rPr>
              <a:t>ownership. They earn </a:t>
            </a:r>
            <a:r>
              <a:rPr sz="1100" spc="-5" dirty="0">
                <a:latin typeface="Century Gothic"/>
                <a:cs typeface="Century Gothic"/>
              </a:rPr>
              <a:t>by  publishing </a:t>
            </a:r>
            <a:r>
              <a:rPr sz="1100" dirty="0">
                <a:latin typeface="Century Gothic"/>
                <a:cs typeface="Century Gothic"/>
              </a:rPr>
              <a:t>the </a:t>
            </a:r>
            <a:r>
              <a:rPr sz="1100" spc="-5" dirty="0">
                <a:latin typeface="Century Gothic"/>
                <a:cs typeface="Century Gothic"/>
              </a:rPr>
              <a:t>sensors and  sensor </a:t>
            </a:r>
            <a:r>
              <a:rPr sz="1100" dirty="0">
                <a:latin typeface="Century Gothic"/>
                <a:cs typeface="Century Gothic"/>
              </a:rPr>
              <a:t>data they own  </a:t>
            </a:r>
            <a:r>
              <a:rPr sz="1100" spc="-5" dirty="0">
                <a:latin typeface="Century Gothic"/>
                <a:cs typeface="Century Gothic"/>
              </a:rPr>
              <a:t>through sensor</a:t>
            </a:r>
            <a:r>
              <a:rPr sz="1100" spc="-65" dirty="0">
                <a:latin typeface="Century Gothic"/>
                <a:cs typeface="Century Gothic"/>
              </a:rPr>
              <a:t> </a:t>
            </a:r>
            <a:r>
              <a:rPr sz="1100" spc="-5" dirty="0">
                <a:latin typeface="Century Gothic"/>
                <a:cs typeface="Century Gothic"/>
              </a:rPr>
              <a:t>publishers.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7150" y="2011184"/>
            <a:ext cx="3161030" cy="323165"/>
          </a:xfrm>
          <a:prstGeom prst="rect">
            <a:avLst/>
          </a:prstGeom>
          <a:solidFill>
            <a:srgbClr val="66C9CE"/>
          </a:solidFill>
        </p:spPr>
        <p:txBody>
          <a:bodyPr vert="horz" wrap="square" lIns="0" tIns="45720" rIns="0" bIns="0" rtlCol="0">
            <a:spAutoFit/>
          </a:bodyPr>
          <a:lstStyle/>
          <a:p>
            <a:pPr marL="195580">
              <a:spcBef>
                <a:spcPts val="360"/>
              </a:spcBef>
            </a:pPr>
            <a:r>
              <a:rPr dirty="0">
                <a:solidFill>
                  <a:srgbClr val="FFFFFF"/>
                </a:solidFill>
                <a:latin typeface="Century Gothic"/>
                <a:cs typeface="Century Gothic"/>
              </a:rPr>
              <a:t>Personal </a:t>
            </a:r>
            <a:r>
              <a:rPr spc="-5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pc="-5" dirty="0">
                <a:solidFill>
                  <a:srgbClr val="FFFFFF"/>
                </a:solidFill>
                <a:latin typeface="Century Gothic"/>
                <a:cs typeface="Century Gothic"/>
              </a:rPr>
              <a:t>Households</a:t>
            </a:r>
            <a:endParaRPr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77298" y="1457145"/>
            <a:ext cx="1979930" cy="878446"/>
          </a:xfrm>
          <a:prstGeom prst="rect">
            <a:avLst/>
          </a:prstGeom>
          <a:solidFill>
            <a:srgbClr val="66C9CE"/>
          </a:solidFill>
        </p:spPr>
        <p:txBody>
          <a:bodyPr vert="horz" wrap="square" lIns="0" tIns="46990" rIns="0" bIns="0" rtlCol="0">
            <a:spAutoFit/>
          </a:bodyPr>
          <a:lstStyle/>
          <a:p>
            <a:pPr marL="304165" marR="291465" algn="ctr">
              <a:lnSpc>
                <a:spcPct val="99500"/>
              </a:lnSpc>
              <a:spcBef>
                <a:spcPts val="370"/>
              </a:spcBef>
            </a:pPr>
            <a:r>
              <a:rPr dirty="0">
                <a:solidFill>
                  <a:srgbClr val="FFFFFF"/>
                </a:solidFill>
                <a:latin typeface="Century Gothic"/>
                <a:cs typeface="Century Gothic"/>
              </a:rPr>
              <a:t>C</a:t>
            </a:r>
            <a:r>
              <a:rPr spc="-5" dirty="0">
                <a:solidFill>
                  <a:srgbClr val="FFFFFF"/>
                </a:solidFill>
                <a:latin typeface="Century Gothic"/>
                <a:cs typeface="Century Gothic"/>
              </a:rPr>
              <a:t>o</a:t>
            </a:r>
            <a:r>
              <a:rPr dirty="0">
                <a:solidFill>
                  <a:srgbClr val="FFFFFF"/>
                </a:solidFill>
                <a:latin typeface="Century Gothic"/>
                <a:cs typeface="Century Gothic"/>
              </a:rPr>
              <a:t>mm</a:t>
            </a:r>
            <a:r>
              <a:rPr spc="-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pc="-15" dirty="0">
                <a:solidFill>
                  <a:srgbClr val="FFFFFF"/>
                </a:solidFill>
                <a:latin typeface="Century Gothic"/>
                <a:cs typeface="Century Gothic"/>
              </a:rPr>
              <a:t>r</a:t>
            </a:r>
            <a:r>
              <a:rPr dirty="0">
                <a:solidFill>
                  <a:srgbClr val="FFFFFF"/>
                </a:solidFill>
                <a:latin typeface="Century Gothic"/>
                <a:cs typeface="Century Gothic"/>
              </a:rPr>
              <a:t>cial  </a:t>
            </a:r>
            <a:r>
              <a:rPr spc="-5" dirty="0">
                <a:solidFill>
                  <a:srgbClr val="FFFFFF"/>
                </a:solidFill>
                <a:latin typeface="Century Gothic"/>
                <a:cs typeface="Century Gothic"/>
              </a:rPr>
              <a:t>Sensor Data  Providers</a:t>
            </a:r>
            <a:endParaRPr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51387" y="1580971"/>
            <a:ext cx="3913504" cy="323165"/>
          </a:xfrm>
          <a:prstGeom prst="rect">
            <a:avLst/>
          </a:prstGeom>
          <a:solidFill>
            <a:srgbClr val="66C9CE"/>
          </a:solidFill>
        </p:spPr>
        <p:txBody>
          <a:bodyPr vert="horz" wrap="square" lIns="0" tIns="45720" rIns="0" bIns="0" rtlCol="0">
            <a:spAutoFit/>
          </a:bodyPr>
          <a:lstStyle/>
          <a:p>
            <a:pPr marL="1200150">
              <a:spcBef>
                <a:spcPts val="360"/>
              </a:spcBef>
            </a:pPr>
            <a:r>
              <a:rPr spc="-5" dirty="0">
                <a:solidFill>
                  <a:srgbClr val="FFFFFF"/>
                </a:solidFill>
                <a:latin typeface="Century Gothic"/>
                <a:cs typeface="Century Gothic"/>
              </a:rPr>
              <a:t>Organizations</a:t>
            </a:r>
            <a:endParaRPr>
              <a:latin typeface="Century Gothic"/>
              <a:cs typeface="Century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51387" y="2011184"/>
            <a:ext cx="1852930" cy="370205"/>
          </a:xfrm>
          <a:custGeom>
            <a:avLst/>
            <a:gdLst/>
            <a:ahLst/>
            <a:cxnLst/>
            <a:rect l="l" t="t" r="r" b="b"/>
            <a:pathLst>
              <a:path w="1852929" h="370205">
                <a:moveTo>
                  <a:pt x="0" y="0"/>
                </a:moveTo>
                <a:lnTo>
                  <a:pt x="1852611" y="0"/>
                </a:lnTo>
                <a:lnTo>
                  <a:pt x="1852611" y="369887"/>
                </a:lnTo>
                <a:lnTo>
                  <a:pt x="0" y="369887"/>
                </a:lnTo>
                <a:lnTo>
                  <a:pt x="0" y="0"/>
                </a:lnTo>
                <a:close/>
              </a:path>
            </a:pathLst>
          </a:custGeom>
          <a:solidFill>
            <a:srgbClr val="66C9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751387" y="2044203"/>
            <a:ext cx="39135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9275">
              <a:spcBef>
                <a:spcPts val="100"/>
              </a:spcBef>
              <a:tabLst>
                <a:tab pos="2628265" algn="l"/>
              </a:tabLst>
            </a:pPr>
            <a:r>
              <a:rPr dirty="0">
                <a:solidFill>
                  <a:srgbClr val="FFFFFF"/>
                </a:solidFill>
                <a:latin typeface="Century Gothic"/>
                <a:cs typeface="Century Gothic"/>
              </a:rPr>
              <a:t>Private	</a:t>
            </a:r>
            <a:r>
              <a:rPr spc="-5" dirty="0">
                <a:solidFill>
                  <a:srgbClr val="FFFFFF"/>
                </a:solidFill>
                <a:latin typeface="Century Gothic"/>
                <a:cs typeface="Century Gothic"/>
              </a:rPr>
              <a:t>Public</a:t>
            </a:r>
            <a:endParaRPr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21740" y="6460808"/>
            <a:ext cx="8627745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0" spc="-5" dirty="0">
                <a:latin typeface="Century Gothic"/>
                <a:cs typeface="Century Gothic"/>
              </a:rPr>
              <a:t>[Source: “Sensing </a:t>
            </a:r>
            <a:r>
              <a:rPr sz="1050" dirty="0">
                <a:latin typeface="Century Gothic"/>
                <a:cs typeface="Century Gothic"/>
              </a:rPr>
              <a:t>as a </a:t>
            </a:r>
            <a:r>
              <a:rPr sz="1050" spc="-5" dirty="0">
                <a:latin typeface="Century Gothic"/>
                <a:cs typeface="Century Gothic"/>
              </a:rPr>
              <a:t>Service Model for Smart </a:t>
            </a:r>
            <a:r>
              <a:rPr sz="1050" dirty="0">
                <a:latin typeface="Century Gothic"/>
                <a:cs typeface="Century Gothic"/>
              </a:rPr>
              <a:t>Cities </a:t>
            </a:r>
            <a:r>
              <a:rPr sz="1050" spc="-5" dirty="0">
                <a:latin typeface="Century Gothic"/>
                <a:cs typeface="Century Gothic"/>
              </a:rPr>
              <a:t>Supported by </a:t>
            </a:r>
            <a:r>
              <a:rPr sz="1050" dirty="0">
                <a:latin typeface="Century Gothic"/>
                <a:cs typeface="Century Gothic"/>
              </a:rPr>
              <a:t>Internet of Things”, </a:t>
            </a:r>
            <a:r>
              <a:rPr sz="1050" spc="-5" dirty="0">
                <a:latin typeface="Century Gothic"/>
                <a:cs typeface="Century Gothic"/>
              </a:rPr>
              <a:t>Charith Perera </a:t>
            </a:r>
            <a:r>
              <a:rPr sz="1050" dirty="0">
                <a:latin typeface="Century Gothic"/>
                <a:cs typeface="Century Gothic"/>
              </a:rPr>
              <a:t>et. al., </a:t>
            </a:r>
            <a:r>
              <a:rPr sz="1050" spc="-5" dirty="0">
                <a:latin typeface="Century Gothic"/>
                <a:cs typeface="Century Gothic"/>
              </a:rPr>
              <a:t>Transactions </a:t>
            </a:r>
            <a:r>
              <a:rPr sz="1050" dirty="0">
                <a:latin typeface="Century Gothic"/>
                <a:cs typeface="Century Gothic"/>
              </a:rPr>
              <a:t>on</a:t>
            </a:r>
            <a:r>
              <a:rPr sz="1050" spc="200" dirty="0">
                <a:latin typeface="Century Gothic"/>
                <a:cs typeface="Century Gothic"/>
              </a:rPr>
              <a:t> </a:t>
            </a:r>
            <a:r>
              <a:rPr sz="1050" spc="-5" dirty="0">
                <a:latin typeface="Century Gothic"/>
                <a:cs typeface="Century Gothic"/>
              </a:rPr>
              <a:t>Emerging</a:t>
            </a:r>
            <a:endParaRPr sz="105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21739" y="6613208"/>
            <a:ext cx="2560320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0" spc="-5" dirty="0">
                <a:latin typeface="Century Gothic"/>
                <a:cs typeface="Century Gothic"/>
              </a:rPr>
              <a:t>Telecommunications </a:t>
            </a:r>
            <a:r>
              <a:rPr sz="1050" spc="-10" dirty="0">
                <a:latin typeface="Century Gothic"/>
                <a:cs typeface="Century Gothic"/>
              </a:rPr>
              <a:t>Technology,</a:t>
            </a:r>
            <a:r>
              <a:rPr sz="1050" spc="-25" dirty="0">
                <a:latin typeface="Century Gothic"/>
                <a:cs typeface="Century Gothic"/>
              </a:rPr>
              <a:t> </a:t>
            </a:r>
            <a:r>
              <a:rPr sz="1050" dirty="0">
                <a:latin typeface="Century Gothic"/>
                <a:cs typeface="Century Gothic"/>
              </a:rPr>
              <a:t>2014]</a:t>
            </a:r>
            <a:endParaRPr sz="105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37151" y="2929511"/>
            <a:ext cx="1015999" cy="1015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37151" y="2255631"/>
            <a:ext cx="809625" cy="809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37151" y="3881399"/>
            <a:ext cx="1015999" cy="1015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70737" y="3112296"/>
            <a:ext cx="1074736" cy="10747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32612" y="2685869"/>
            <a:ext cx="6096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56413" y="4108633"/>
            <a:ext cx="760411" cy="76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67637" y="2581096"/>
            <a:ext cx="617536" cy="7143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67638" y="4108633"/>
            <a:ext cx="828673" cy="8286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73187" y="3485525"/>
            <a:ext cx="1379536" cy="13890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11275" y="2620338"/>
            <a:ext cx="1519237" cy="7619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2660934" y="481730"/>
            <a:ext cx="687578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CHALLENGES </a:t>
            </a:r>
            <a:r>
              <a:rPr spc="-180" dirty="0"/>
              <a:t>– </a:t>
            </a:r>
            <a:r>
              <a:rPr spc="-195" dirty="0"/>
              <a:t>DATA</a:t>
            </a:r>
            <a:r>
              <a:rPr spc="135" dirty="0"/>
              <a:t> </a:t>
            </a:r>
            <a:r>
              <a:rPr dirty="0"/>
              <a:t>OWNERSHIP</a:t>
            </a:r>
          </a:p>
        </p:txBody>
      </p:sp>
      <p:sp>
        <p:nvSpPr>
          <p:cNvPr id="28" name="object 28"/>
          <p:cNvSpPr/>
          <p:nvPr/>
        </p:nvSpPr>
        <p:spPr>
          <a:xfrm>
            <a:off x="1580901" y="2509747"/>
            <a:ext cx="2488312" cy="23905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1136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9351" y="2017844"/>
            <a:ext cx="3478138" cy="3420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59098" y="4289091"/>
            <a:ext cx="2722551" cy="1911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21808" y="1217913"/>
            <a:ext cx="2722551" cy="1911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9906" y="1148302"/>
            <a:ext cx="2722551" cy="19119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21808" y="4289091"/>
            <a:ext cx="2722551" cy="19119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8852" y="4808796"/>
            <a:ext cx="2778923" cy="17807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90038" y="1259692"/>
            <a:ext cx="1962801" cy="20163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8766" y="1363135"/>
            <a:ext cx="3136991" cy="11195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0037" y="4719656"/>
            <a:ext cx="1910922" cy="18698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928143" y="481730"/>
            <a:ext cx="634111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DIFFERENT </a:t>
            </a:r>
            <a:r>
              <a:rPr spc="-15" dirty="0"/>
              <a:t>BUSINESS</a:t>
            </a:r>
            <a:r>
              <a:rPr spc="-55" dirty="0"/>
              <a:t> </a:t>
            </a:r>
            <a:r>
              <a:rPr spc="15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930956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6F56B8-4B70-4372-9EC1-61114955A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LATEST TRENDS AND DEVELOPMENTS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4699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A563-BB54-4AE4-87BF-AD24DA8D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WHERE TO NEXT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030C1-BF39-4145-8EE5-E6F17797A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ZA" dirty="0"/>
              <a:t>Big Data Becomes Fast and Approachable:  We Will See Adoption of Event Based Marketing</a:t>
            </a:r>
          </a:p>
          <a:p>
            <a:r>
              <a:rPr lang="en-GB" dirty="0"/>
              <a:t>Organizations leverage </a:t>
            </a:r>
            <a:r>
              <a:rPr lang="en-ZA" dirty="0"/>
              <a:t>data lakes from the get-go </a:t>
            </a:r>
            <a:r>
              <a:rPr lang="en-GB" dirty="0"/>
              <a:t>to drive value</a:t>
            </a:r>
          </a:p>
          <a:p>
            <a:r>
              <a:rPr lang="en-ZA" dirty="0"/>
              <a:t>Architectures mature to reject one-size-fits </a:t>
            </a:r>
            <a:r>
              <a:rPr lang="en-GB" dirty="0"/>
              <a:t>all frameworks</a:t>
            </a:r>
          </a:p>
          <a:p>
            <a:r>
              <a:rPr lang="en-ZA" dirty="0"/>
              <a:t>Variety, not volume or velocity, </a:t>
            </a:r>
            <a:r>
              <a:rPr lang="en-GB" dirty="0"/>
              <a:t>drives big-data investments</a:t>
            </a:r>
          </a:p>
          <a:p>
            <a:r>
              <a:rPr lang="en-GB" dirty="0"/>
              <a:t>AI and machine learning light up big data</a:t>
            </a:r>
          </a:p>
          <a:p>
            <a:r>
              <a:rPr lang="en-ZA" dirty="0"/>
              <a:t>The convergence of IoT, cloud, and big data create new opportunities </a:t>
            </a:r>
            <a:r>
              <a:rPr lang="en-GB" dirty="0"/>
              <a:t>for self-service analytics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1458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F463C-9F9A-4A83-A8CD-7F18DC5F7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THANK YOU</a:t>
            </a:r>
            <a:endParaRPr lang="en-GB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C7B8F7C-AE9B-4BFC-838A-03CA621F9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581417" cy="35417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GB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D77863B-8F78-4316-B45A-285003D9A351}"/>
              </a:ext>
            </a:extLst>
          </p:cNvPr>
          <p:cNvSpPr/>
          <p:nvPr/>
        </p:nvSpPr>
        <p:spPr>
          <a:xfrm>
            <a:off x="5540660" y="1405669"/>
            <a:ext cx="4755422" cy="3747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0887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71196" y="6679719"/>
            <a:ext cx="1990725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35"/>
              </a:lnSpc>
            </a:pPr>
            <a:r>
              <a:rPr sz="900" spc="-5" dirty="0">
                <a:latin typeface="Calibri"/>
                <a:cs typeface="Calibri"/>
              </a:rPr>
              <a:t>Copyright </a:t>
            </a:r>
            <a:r>
              <a:rPr sz="900" dirty="0">
                <a:latin typeface="Calibri"/>
                <a:cs typeface="Calibri"/>
              </a:rPr>
              <a:t>© </a:t>
            </a:r>
            <a:r>
              <a:rPr sz="900" b="1" dirty="0">
                <a:latin typeface="Calibri"/>
                <a:cs typeface="Calibri"/>
              </a:rPr>
              <a:t>R</a:t>
            </a:r>
            <a:r>
              <a:rPr sz="900" dirty="0">
                <a:latin typeface="Calibri"/>
                <a:cs typeface="Calibri"/>
              </a:rPr>
              <a:t>IOT </a:t>
            </a:r>
            <a:r>
              <a:rPr sz="900" spc="-5" dirty="0">
                <a:latin typeface="Calibri"/>
                <a:cs typeface="Calibri"/>
              </a:rPr>
              <a:t>2015 All </a:t>
            </a:r>
            <a:r>
              <a:rPr sz="900" dirty="0">
                <a:latin typeface="Calibri"/>
                <a:cs typeface="Calibri"/>
              </a:rPr>
              <a:t>Rights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Reserved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3000" y="1"/>
            <a:ext cx="9904614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3001" y="5803421"/>
            <a:ext cx="6939915" cy="831215"/>
          </a:xfrm>
          <a:custGeom>
            <a:avLst/>
            <a:gdLst/>
            <a:ahLst/>
            <a:cxnLst/>
            <a:rect l="l" t="t" r="r" b="b"/>
            <a:pathLst>
              <a:path w="6939915" h="831215">
                <a:moveTo>
                  <a:pt x="0" y="0"/>
                </a:moveTo>
                <a:lnTo>
                  <a:pt x="6939668" y="0"/>
                </a:lnTo>
                <a:lnTo>
                  <a:pt x="6939668" y="830996"/>
                </a:lnTo>
                <a:lnTo>
                  <a:pt x="0" y="830996"/>
                </a:lnTo>
                <a:lnTo>
                  <a:pt x="0" y="0"/>
                </a:lnTo>
                <a:close/>
              </a:path>
            </a:pathLst>
          </a:custGeom>
          <a:solidFill>
            <a:srgbClr val="0F0A17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21740" y="5836440"/>
            <a:ext cx="67151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b="1" spc="-455" dirty="0">
                <a:solidFill>
                  <a:srgbClr val="FFFFFF"/>
                </a:solidFill>
                <a:latin typeface="Arial"/>
                <a:cs typeface="Arial"/>
              </a:rPr>
              <a:t>How </a:t>
            </a:r>
            <a:r>
              <a:rPr sz="4800" b="1" spc="-690" dirty="0">
                <a:solidFill>
                  <a:srgbClr val="FFFFFF"/>
                </a:solidFill>
                <a:latin typeface="Arial"/>
                <a:cs typeface="Arial"/>
              </a:rPr>
              <a:t>Big  </a:t>
            </a:r>
            <a:r>
              <a:rPr sz="4800" b="1" spc="-45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4800" b="1" spc="-19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800" b="1" spc="-695" dirty="0">
                <a:solidFill>
                  <a:srgbClr val="FFFFFF"/>
                </a:solidFill>
                <a:latin typeface="Arial"/>
                <a:cs typeface="Arial"/>
              </a:rPr>
              <a:t>IOT </a:t>
            </a:r>
            <a:r>
              <a:rPr sz="4800" b="1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spc="-145" dirty="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sz="4800" b="1" i="1" spc="-145" dirty="0">
                <a:solidFill>
                  <a:srgbClr val="FFFFFF"/>
                </a:solidFill>
                <a:latin typeface="MS PGothic"/>
                <a:cs typeface="MS PGothic"/>
              </a:rPr>
              <a:t>?</a:t>
            </a:r>
            <a:endParaRPr sz="4800">
              <a:latin typeface="MS PGothic"/>
              <a:cs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1198175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A385-2C2A-4EA7-B010-8377E0E9D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65185"/>
          </a:xfrm>
        </p:spPr>
        <p:txBody>
          <a:bodyPr/>
          <a:lstStyle/>
          <a:p>
            <a:r>
              <a:rPr lang="en-ZA" dirty="0"/>
              <a:t>SIZE of market – African continent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14A02-A076-4DFF-A742-EB07235B0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ZA" dirty="0"/>
              <a:t>IDC Research shows the 2016 IOT market in Africa was US$837.9 million with Estimated Annual Growth of 17% to US$1.8 billion in 2020</a:t>
            </a:r>
          </a:p>
          <a:p>
            <a:r>
              <a:rPr lang="en-ZA" dirty="0"/>
              <a:t>Contrast Globally 8.4 Billion Connected Devices estimated Growth to 20.5 Billion 2020 (Gartner)</a:t>
            </a:r>
          </a:p>
          <a:p>
            <a:r>
              <a:rPr lang="en-ZA" dirty="0"/>
              <a:t>Gartner predicts mainstream adoption in Africa by 2020</a:t>
            </a:r>
          </a:p>
          <a:p>
            <a:r>
              <a:rPr lang="en-ZA" dirty="0"/>
              <a:t>Social Needs Driving Current Adoption with Connectivity Providing the biggest Challenge</a:t>
            </a:r>
          </a:p>
          <a:p>
            <a:endParaRPr lang="en-ZA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7965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7E5E-8D12-48B7-AFC3-32F6EEF0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Existing use cases in </a:t>
            </a:r>
            <a:r>
              <a:rPr lang="en-ZA" dirty="0" err="1"/>
              <a:t>africa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84B43-B7B7-41E8-950E-E3BAE36F6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8862"/>
            <a:ext cx="9905999" cy="4292339"/>
          </a:xfrm>
        </p:spPr>
        <p:txBody>
          <a:bodyPr>
            <a:normAutofit fontScale="92500" lnSpcReduction="20000"/>
          </a:bodyPr>
          <a:lstStyle/>
          <a:p>
            <a:r>
              <a:rPr lang="en-ZA" dirty="0"/>
              <a:t>Smart Africa	Alliance 11 countries spearheaded by Rwanda established 2013</a:t>
            </a:r>
          </a:p>
          <a:p>
            <a:r>
              <a:rPr lang="en-ZA" dirty="0"/>
              <a:t>Safety and IP cameras in Johannesburg, Pretoria and Cape Town reducing Crime</a:t>
            </a:r>
          </a:p>
          <a:p>
            <a:r>
              <a:rPr lang="en-ZA" dirty="0"/>
              <a:t>Smart Meters Managing electricity consumption</a:t>
            </a:r>
          </a:p>
          <a:p>
            <a:r>
              <a:rPr lang="en-ZA" dirty="0"/>
              <a:t>Drones for Endangered Species Protection</a:t>
            </a:r>
          </a:p>
          <a:p>
            <a:r>
              <a:rPr lang="en-ZA" dirty="0"/>
              <a:t>IBM has Established Research Labs in 2 Countries to Identify Opportunities</a:t>
            </a:r>
          </a:p>
          <a:p>
            <a:r>
              <a:rPr lang="en-ZA" dirty="0"/>
              <a:t>Microsoft and IBM have opened Cloud Data Centres in South Africa</a:t>
            </a:r>
          </a:p>
          <a:p>
            <a:r>
              <a:rPr lang="en-ZA" dirty="0"/>
              <a:t>Urban Areas have already Shadowed Global Developments with Uber, Google Maps, Wearables for Health/Fitness Monitoring</a:t>
            </a:r>
          </a:p>
          <a:p>
            <a:r>
              <a:rPr lang="en-ZA" dirty="0"/>
              <a:t>Next Frontier is Social Needs </a:t>
            </a:r>
          </a:p>
          <a:p>
            <a:pPr marL="0" indent="0">
              <a:buNone/>
            </a:pPr>
            <a:endParaRPr lang="en-ZA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104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04245" y="3997956"/>
            <a:ext cx="7146290" cy="168719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2000" spc="-5" dirty="0">
                <a:solidFill>
                  <a:srgbClr val="898989"/>
                </a:solidFill>
                <a:latin typeface="Century Gothic"/>
                <a:cs typeface="Century Gothic"/>
              </a:rPr>
              <a:t>THE CURRENT ERA OF</a:t>
            </a:r>
            <a:r>
              <a:rPr sz="2000" spc="-45" dirty="0">
                <a:solidFill>
                  <a:srgbClr val="898989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898989"/>
                </a:solidFill>
                <a:latin typeface="Century Gothic"/>
                <a:cs typeface="Century Gothic"/>
              </a:rPr>
              <a:t>IOT</a:t>
            </a:r>
            <a:endParaRPr sz="2000">
              <a:latin typeface="Century Gothic"/>
              <a:cs typeface="Century Gothic"/>
            </a:endParaRPr>
          </a:p>
          <a:p>
            <a:pPr marL="12700" marR="5080">
              <a:spcBef>
                <a:spcPts val="720"/>
              </a:spcBef>
            </a:pPr>
            <a:r>
              <a:rPr sz="4000" b="1" spc="25" dirty="0">
                <a:solidFill>
                  <a:srgbClr val="6DBCC3"/>
                </a:solidFill>
                <a:latin typeface="Arial"/>
                <a:cs typeface="Arial"/>
              </a:rPr>
              <a:t>HOW </a:t>
            </a:r>
            <a:r>
              <a:rPr sz="4000" b="1" spc="-5" dirty="0">
                <a:solidFill>
                  <a:srgbClr val="6DBCC3"/>
                </a:solidFill>
                <a:latin typeface="Arial"/>
                <a:cs typeface="Arial"/>
              </a:rPr>
              <a:t>IS </a:t>
            </a:r>
            <a:r>
              <a:rPr sz="4000" b="1" spc="25" dirty="0">
                <a:solidFill>
                  <a:srgbClr val="6DBCC3"/>
                </a:solidFill>
                <a:latin typeface="Arial"/>
                <a:cs typeface="Arial"/>
              </a:rPr>
              <a:t>IT </a:t>
            </a:r>
            <a:r>
              <a:rPr sz="4000" b="1" spc="-10" dirty="0">
                <a:solidFill>
                  <a:srgbClr val="6DBCC3"/>
                </a:solidFill>
                <a:latin typeface="Arial"/>
                <a:cs typeface="Arial"/>
              </a:rPr>
              <a:t>DIFFERENT</a:t>
            </a:r>
            <a:r>
              <a:rPr sz="4000" b="1" spc="-114" dirty="0">
                <a:solidFill>
                  <a:srgbClr val="6DBCC3"/>
                </a:solidFill>
                <a:latin typeface="Arial"/>
                <a:cs typeface="Arial"/>
              </a:rPr>
              <a:t> </a:t>
            </a:r>
            <a:r>
              <a:rPr sz="4000" b="1" spc="50" dirty="0">
                <a:solidFill>
                  <a:srgbClr val="6DBCC3"/>
                </a:solidFill>
                <a:latin typeface="Arial"/>
                <a:cs typeface="Arial"/>
              </a:rPr>
              <a:t>FROM  </a:t>
            </a:r>
            <a:r>
              <a:rPr sz="4000" b="1" spc="85" dirty="0">
                <a:solidFill>
                  <a:srgbClr val="6DBCC3"/>
                </a:solidFill>
                <a:latin typeface="Arial"/>
                <a:cs typeface="Arial"/>
              </a:rPr>
              <a:t>M2M?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80830" y="197289"/>
            <a:ext cx="5054598" cy="4013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642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2493" y="481730"/>
            <a:ext cx="609219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CHANGE </a:t>
            </a:r>
            <a:r>
              <a:rPr spc="50" dirty="0"/>
              <a:t>IN </a:t>
            </a:r>
            <a:r>
              <a:rPr spc="-15" dirty="0"/>
              <a:t>BUSINESS</a:t>
            </a:r>
            <a:r>
              <a:rPr spc="-135" dirty="0"/>
              <a:t> </a:t>
            </a:r>
            <a:r>
              <a:rPr spc="30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1665110" y="1261083"/>
            <a:ext cx="8875887" cy="5201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2705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80546" y="536856"/>
            <a:ext cx="3708755" cy="3372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17338" y="536857"/>
            <a:ext cx="5330276" cy="3587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18342" y="3909162"/>
            <a:ext cx="3597990" cy="29488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21739" y="6313939"/>
            <a:ext cx="24587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-5" dirty="0">
                <a:latin typeface="Century Gothic"/>
                <a:cs typeface="Century Gothic"/>
              </a:rPr>
              <a:t>[Source:</a:t>
            </a:r>
            <a:endParaRPr sz="1000">
              <a:latin typeface="Century Gothic"/>
              <a:cs typeface="Century Gothic"/>
            </a:endParaRPr>
          </a:p>
          <a:p>
            <a:pPr marL="12700" marR="5080"/>
            <a:r>
              <a:rPr sz="1000" u="sng" spc="-5" dirty="0">
                <a:solidFill>
                  <a:srgbClr val="0000FF"/>
                </a:solidFill>
                <a:latin typeface="Century Gothic"/>
                <a:cs typeface="Century Gothic"/>
                <a:hlinkClick r:id="rId5"/>
              </a:rPr>
              <a:t>http://postscapes.com/what-exactly-is- </a:t>
            </a:r>
            <a:r>
              <a:rPr sz="1000" spc="-5" dirty="0">
                <a:solidFill>
                  <a:srgbClr val="0000FF"/>
                </a:solidFill>
                <a:latin typeface="Century Gothic"/>
                <a:cs typeface="Century Gothic"/>
              </a:rPr>
              <a:t> </a:t>
            </a:r>
            <a:r>
              <a:rPr sz="1000" u="sng" spc="-5" dirty="0">
                <a:solidFill>
                  <a:srgbClr val="0000FF"/>
                </a:solidFill>
                <a:latin typeface="Century Gothic"/>
                <a:cs typeface="Century Gothic"/>
              </a:rPr>
              <a:t>the-internet-of-things-infographic</a:t>
            </a:r>
            <a:r>
              <a:rPr sz="1000" spc="50" dirty="0">
                <a:solidFill>
                  <a:srgbClr val="0000FF"/>
                </a:solidFill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]</a:t>
            </a:r>
            <a:endParaRPr sz="10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678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05651" y="1246908"/>
            <a:ext cx="3183774" cy="4364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51679" y="1270128"/>
            <a:ext cx="3093085" cy="4271010"/>
          </a:xfrm>
          <a:custGeom>
            <a:avLst/>
            <a:gdLst/>
            <a:ahLst/>
            <a:cxnLst/>
            <a:rect l="l" t="t" r="r" b="b"/>
            <a:pathLst>
              <a:path w="3093084" h="4271010">
                <a:moveTo>
                  <a:pt x="2577175" y="0"/>
                </a:moveTo>
                <a:lnTo>
                  <a:pt x="515448" y="0"/>
                </a:lnTo>
                <a:lnTo>
                  <a:pt x="468532" y="2106"/>
                </a:lnTo>
                <a:lnTo>
                  <a:pt x="422796" y="8304"/>
                </a:lnTo>
                <a:lnTo>
                  <a:pt x="378421" y="18412"/>
                </a:lnTo>
                <a:lnTo>
                  <a:pt x="335591" y="32247"/>
                </a:lnTo>
                <a:lnTo>
                  <a:pt x="294487" y="49628"/>
                </a:lnTo>
                <a:lnTo>
                  <a:pt x="255291" y="70373"/>
                </a:lnTo>
                <a:lnTo>
                  <a:pt x="218185" y="94300"/>
                </a:lnTo>
                <a:lnTo>
                  <a:pt x="183351" y="121227"/>
                </a:lnTo>
                <a:lnTo>
                  <a:pt x="150971" y="150971"/>
                </a:lnTo>
                <a:lnTo>
                  <a:pt x="121227" y="183351"/>
                </a:lnTo>
                <a:lnTo>
                  <a:pt x="94300" y="218185"/>
                </a:lnTo>
                <a:lnTo>
                  <a:pt x="70373" y="255291"/>
                </a:lnTo>
                <a:lnTo>
                  <a:pt x="49628" y="294487"/>
                </a:lnTo>
                <a:lnTo>
                  <a:pt x="32247" y="335591"/>
                </a:lnTo>
                <a:lnTo>
                  <a:pt x="18412" y="378421"/>
                </a:lnTo>
                <a:lnTo>
                  <a:pt x="8304" y="422796"/>
                </a:lnTo>
                <a:lnTo>
                  <a:pt x="2106" y="468532"/>
                </a:lnTo>
                <a:lnTo>
                  <a:pt x="0" y="515448"/>
                </a:lnTo>
                <a:lnTo>
                  <a:pt x="0" y="3755100"/>
                </a:lnTo>
                <a:lnTo>
                  <a:pt x="2106" y="3802016"/>
                </a:lnTo>
                <a:lnTo>
                  <a:pt x="8304" y="3847752"/>
                </a:lnTo>
                <a:lnTo>
                  <a:pt x="18412" y="3892127"/>
                </a:lnTo>
                <a:lnTo>
                  <a:pt x="32247" y="3934957"/>
                </a:lnTo>
                <a:lnTo>
                  <a:pt x="49628" y="3976061"/>
                </a:lnTo>
                <a:lnTo>
                  <a:pt x="70373" y="4015257"/>
                </a:lnTo>
                <a:lnTo>
                  <a:pt x="94300" y="4052363"/>
                </a:lnTo>
                <a:lnTo>
                  <a:pt x="121227" y="4087197"/>
                </a:lnTo>
                <a:lnTo>
                  <a:pt x="150971" y="4119577"/>
                </a:lnTo>
                <a:lnTo>
                  <a:pt x="183351" y="4149321"/>
                </a:lnTo>
                <a:lnTo>
                  <a:pt x="218185" y="4176248"/>
                </a:lnTo>
                <a:lnTo>
                  <a:pt x="255291" y="4200175"/>
                </a:lnTo>
                <a:lnTo>
                  <a:pt x="294487" y="4220920"/>
                </a:lnTo>
                <a:lnTo>
                  <a:pt x="335591" y="4238301"/>
                </a:lnTo>
                <a:lnTo>
                  <a:pt x="378421" y="4252136"/>
                </a:lnTo>
                <a:lnTo>
                  <a:pt x="422796" y="4262244"/>
                </a:lnTo>
                <a:lnTo>
                  <a:pt x="468532" y="4268442"/>
                </a:lnTo>
                <a:lnTo>
                  <a:pt x="515448" y="4270548"/>
                </a:lnTo>
                <a:lnTo>
                  <a:pt x="2577175" y="4270548"/>
                </a:lnTo>
                <a:lnTo>
                  <a:pt x="2624091" y="4268442"/>
                </a:lnTo>
                <a:lnTo>
                  <a:pt x="2669827" y="4262244"/>
                </a:lnTo>
                <a:lnTo>
                  <a:pt x="2714202" y="4252136"/>
                </a:lnTo>
                <a:lnTo>
                  <a:pt x="2757032" y="4238301"/>
                </a:lnTo>
                <a:lnTo>
                  <a:pt x="2798136" y="4220920"/>
                </a:lnTo>
                <a:lnTo>
                  <a:pt x="2837332" y="4200175"/>
                </a:lnTo>
                <a:lnTo>
                  <a:pt x="2874438" y="4176248"/>
                </a:lnTo>
                <a:lnTo>
                  <a:pt x="2909272" y="4149321"/>
                </a:lnTo>
                <a:lnTo>
                  <a:pt x="2941652" y="4119577"/>
                </a:lnTo>
                <a:lnTo>
                  <a:pt x="2971396" y="4087197"/>
                </a:lnTo>
                <a:lnTo>
                  <a:pt x="2998323" y="4052363"/>
                </a:lnTo>
                <a:lnTo>
                  <a:pt x="3022250" y="4015257"/>
                </a:lnTo>
                <a:lnTo>
                  <a:pt x="3042995" y="3976061"/>
                </a:lnTo>
                <a:lnTo>
                  <a:pt x="3060376" y="3934957"/>
                </a:lnTo>
                <a:lnTo>
                  <a:pt x="3074211" y="3892127"/>
                </a:lnTo>
                <a:lnTo>
                  <a:pt x="3084319" y="3847752"/>
                </a:lnTo>
                <a:lnTo>
                  <a:pt x="3090517" y="3802016"/>
                </a:lnTo>
                <a:lnTo>
                  <a:pt x="3092623" y="3755100"/>
                </a:lnTo>
                <a:lnTo>
                  <a:pt x="3092623" y="515448"/>
                </a:lnTo>
                <a:lnTo>
                  <a:pt x="3090517" y="468532"/>
                </a:lnTo>
                <a:lnTo>
                  <a:pt x="3084319" y="422796"/>
                </a:lnTo>
                <a:lnTo>
                  <a:pt x="3074211" y="378421"/>
                </a:lnTo>
                <a:lnTo>
                  <a:pt x="3060376" y="335591"/>
                </a:lnTo>
                <a:lnTo>
                  <a:pt x="3042995" y="294487"/>
                </a:lnTo>
                <a:lnTo>
                  <a:pt x="3022250" y="255291"/>
                </a:lnTo>
                <a:lnTo>
                  <a:pt x="2998323" y="218185"/>
                </a:lnTo>
                <a:lnTo>
                  <a:pt x="2971396" y="183351"/>
                </a:lnTo>
                <a:lnTo>
                  <a:pt x="2941652" y="150971"/>
                </a:lnTo>
                <a:lnTo>
                  <a:pt x="2909272" y="121227"/>
                </a:lnTo>
                <a:lnTo>
                  <a:pt x="2874438" y="94300"/>
                </a:lnTo>
                <a:lnTo>
                  <a:pt x="2837332" y="70373"/>
                </a:lnTo>
                <a:lnTo>
                  <a:pt x="2798136" y="49628"/>
                </a:lnTo>
                <a:lnTo>
                  <a:pt x="2757032" y="32247"/>
                </a:lnTo>
                <a:lnTo>
                  <a:pt x="2714202" y="18412"/>
                </a:lnTo>
                <a:lnTo>
                  <a:pt x="2669827" y="8304"/>
                </a:lnTo>
                <a:lnTo>
                  <a:pt x="2624091" y="2106"/>
                </a:lnTo>
                <a:lnTo>
                  <a:pt x="2577175" y="0"/>
                </a:lnTo>
                <a:close/>
              </a:path>
            </a:pathLst>
          </a:custGeom>
          <a:solidFill>
            <a:srgbClr val="CDDC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63535" y="1205345"/>
            <a:ext cx="6330141" cy="4401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09316" y="1226164"/>
            <a:ext cx="6238875" cy="4312285"/>
          </a:xfrm>
          <a:custGeom>
            <a:avLst/>
            <a:gdLst/>
            <a:ahLst/>
            <a:cxnLst/>
            <a:rect l="l" t="t" r="r" b="b"/>
            <a:pathLst>
              <a:path w="6238875" h="4312285">
                <a:moveTo>
                  <a:pt x="5520043" y="0"/>
                </a:moveTo>
                <a:lnTo>
                  <a:pt x="718633" y="0"/>
                </a:lnTo>
                <a:lnTo>
                  <a:pt x="671383" y="1528"/>
                </a:lnTo>
                <a:lnTo>
                  <a:pt x="624949" y="6051"/>
                </a:lnTo>
                <a:lnTo>
                  <a:pt x="579425" y="13473"/>
                </a:lnTo>
                <a:lnTo>
                  <a:pt x="534907" y="23699"/>
                </a:lnTo>
                <a:lnTo>
                  <a:pt x="491490" y="36636"/>
                </a:lnTo>
                <a:lnTo>
                  <a:pt x="449267" y="52188"/>
                </a:lnTo>
                <a:lnTo>
                  <a:pt x="408333" y="70260"/>
                </a:lnTo>
                <a:lnTo>
                  <a:pt x="368784" y="90759"/>
                </a:lnTo>
                <a:lnTo>
                  <a:pt x="330714" y="113588"/>
                </a:lnTo>
                <a:lnTo>
                  <a:pt x="294218" y="138654"/>
                </a:lnTo>
                <a:lnTo>
                  <a:pt x="259389" y="165862"/>
                </a:lnTo>
                <a:lnTo>
                  <a:pt x="226324" y="195117"/>
                </a:lnTo>
                <a:lnTo>
                  <a:pt x="195117" y="226324"/>
                </a:lnTo>
                <a:lnTo>
                  <a:pt x="165862" y="259389"/>
                </a:lnTo>
                <a:lnTo>
                  <a:pt x="138654" y="294218"/>
                </a:lnTo>
                <a:lnTo>
                  <a:pt x="113588" y="330714"/>
                </a:lnTo>
                <a:lnTo>
                  <a:pt x="90759" y="368784"/>
                </a:lnTo>
                <a:lnTo>
                  <a:pt x="70260" y="408333"/>
                </a:lnTo>
                <a:lnTo>
                  <a:pt x="52188" y="449267"/>
                </a:lnTo>
                <a:lnTo>
                  <a:pt x="36636" y="491490"/>
                </a:lnTo>
                <a:lnTo>
                  <a:pt x="23699" y="534908"/>
                </a:lnTo>
                <a:lnTo>
                  <a:pt x="13473" y="579426"/>
                </a:lnTo>
                <a:lnTo>
                  <a:pt x="6051" y="624949"/>
                </a:lnTo>
                <a:lnTo>
                  <a:pt x="1528" y="671384"/>
                </a:lnTo>
                <a:lnTo>
                  <a:pt x="0" y="718634"/>
                </a:lnTo>
                <a:lnTo>
                  <a:pt x="0" y="3593084"/>
                </a:lnTo>
                <a:lnTo>
                  <a:pt x="1528" y="3640334"/>
                </a:lnTo>
                <a:lnTo>
                  <a:pt x="6051" y="3686768"/>
                </a:lnTo>
                <a:lnTo>
                  <a:pt x="13473" y="3732292"/>
                </a:lnTo>
                <a:lnTo>
                  <a:pt x="23699" y="3776810"/>
                </a:lnTo>
                <a:lnTo>
                  <a:pt x="36636" y="3820228"/>
                </a:lnTo>
                <a:lnTo>
                  <a:pt x="52188" y="3862451"/>
                </a:lnTo>
                <a:lnTo>
                  <a:pt x="70260" y="3903384"/>
                </a:lnTo>
                <a:lnTo>
                  <a:pt x="90759" y="3942933"/>
                </a:lnTo>
                <a:lnTo>
                  <a:pt x="113588" y="3981003"/>
                </a:lnTo>
                <a:lnTo>
                  <a:pt x="138654" y="4017500"/>
                </a:lnTo>
                <a:lnTo>
                  <a:pt x="165862" y="4052328"/>
                </a:lnTo>
                <a:lnTo>
                  <a:pt x="195117" y="4085393"/>
                </a:lnTo>
                <a:lnTo>
                  <a:pt x="226324" y="4116601"/>
                </a:lnTo>
                <a:lnTo>
                  <a:pt x="259389" y="4145856"/>
                </a:lnTo>
                <a:lnTo>
                  <a:pt x="294218" y="4173063"/>
                </a:lnTo>
                <a:lnTo>
                  <a:pt x="330714" y="4198129"/>
                </a:lnTo>
                <a:lnTo>
                  <a:pt x="368784" y="4220959"/>
                </a:lnTo>
                <a:lnTo>
                  <a:pt x="408333" y="4241457"/>
                </a:lnTo>
                <a:lnTo>
                  <a:pt x="449267" y="4259530"/>
                </a:lnTo>
                <a:lnTo>
                  <a:pt x="491490" y="4275082"/>
                </a:lnTo>
                <a:lnTo>
                  <a:pt x="534907" y="4288018"/>
                </a:lnTo>
                <a:lnTo>
                  <a:pt x="579425" y="4298245"/>
                </a:lnTo>
                <a:lnTo>
                  <a:pt x="624949" y="4305667"/>
                </a:lnTo>
                <a:lnTo>
                  <a:pt x="671383" y="4310189"/>
                </a:lnTo>
                <a:lnTo>
                  <a:pt x="718633" y="4311718"/>
                </a:lnTo>
                <a:lnTo>
                  <a:pt x="5520043" y="4311718"/>
                </a:lnTo>
                <a:lnTo>
                  <a:pt x="5567294" y="4310189"/>
                </a:lnTo>
                <a:lnTo>
                  <a:pt x="5613728" y="4305667"/>
                </a:lnTo>
                <a:lnTo>
                  <a:pt x="5659251" y="4298245"/>
                </a:lnTo>
                <a:lnTo>
                  <a:pt x="5703769" y="4288018"/>
                </a:lnTo>
                <a:lnTo>
                  <a:pt x="5747187" y="4275082"/>
                </a:lnTo>
                <a:lnTo>
                  <a:pt x="5789410" y="4259530"/>
                </a:lnTo>
                <a:lnTo>
                  <a:pt x="5830343" y="4241457"/>
                </a:lnTo>
                <a:lnTo>
                  <a:pt x="5869892" y="4220959"/>
                </a:lnTo>
                <a:lnTo>
                  <a:pt x="5907963" y="4198129"/>
                </a:lnTo>
                <a:lnTo>
                  <a:pt x="5944459" y="4173063"/>
                </a:lnTo>
                <a:lnTo>
                  <a:pt x="5979287" y="4145856"/>
                </a:lnTo>
                <a:lnTo>
                  <a:pt x="6012352" y="4116601"/>
                </a:lnTo>
                <a:lnTo>
                  <a:pt x="6043559" y="4085393"/>
                </a:lnTo>
                <a:lnTo>
                  <a:pt x="6072814" y="4052328"/>
                </a:lnTo>
                <a:lnTo>
                  <a:pt x="6100022" y="4017500"/>
                </a:lnTo>
                <a:lnTo>
                  <a:pt x="6125088" y="3981003"/>
                </a:lnTo>
                <a:lnTo>
                  <a:pt x="6147918" y="3942933"/>
                </a:lnTo>
                <a:lnTo>
                  <a:pt x="6168416" y="3903384"/>
                </a:lnTo>
                <a:lnTo>
                  <a:pt x="6186489" y="3862451"/>
                </a:lnTo>
                <a:lnTo>
                  <a:pt x="6202040" y="3820228"/>
                </a:lnTo>
                <a:lnTo>
                  <a:pt x="6214977" y="3776810"/>
                </a:lnTo>
                <a:lnTo>
                  <a:pt x="6225204" y="3732292"/>
                </a:lnTo>
                <a:lnTo>
                  <a:pt x="6232626" y="3686768"/>
                </a:lnTo>
                <a:lnTo>
                  <a:pt x="6237148" y="3640334"/>
                </a:lnTo>
                <a:lnTo>
                  <a:pt x="6238677" y="3593084"/>
                </a:lnTo>
                <a:lnTo>
                  <a:pt x="6238677" y="718634"/>
                </a:lnTo>
                <a:lnTo>
                  <a:pt x="6237148" y="671384"/>
                </a:lnTo>
                <a:lnTo>
                  <a:pt x="6232626" y="624949"/>
                </a:lnTo>
                <a:lnTo>
                  <a:pt x="6225204" y="579426"/>
                </a:lnTo>
                <a:lnTo>
                  <a:pt x="6214977" y="534908"/>
                </a:lnTo>
                <a:lnTo>
                  <a:pt x="6202040" y="491490"/>
                </a:lnTo>
                <a:lnTo>
                  <a:pt x="6186489" y="449267"/>
                </a:lnTo>
                <a:lnTo>
                  <a:pt x="6168416" y="408333"/>
                </a:lnTo>
                <a:lnTo>
                  <a:pt x="6147918" y="368784"/>
                </a:lnTo>
                <a:lnTo>
                  <a:pt x="6125088" y="330714"/>
                </a:lnTo>
                <a:lnTo>
                  <a:pt x="6100022" y="294218"/>
                </a:lnTo>
                <a:lnTo>
                  <a:pt x="6072814" y="259389"/>
                </a:lnTo>
                <a:lnTo>
                  <a:pt x="6043559" y="226324"/>
                </a:lnTo>
                <a:lnTo>
                  <a:pt x="6012352" y="195117"/>
                </a:lnTo>
                <a:lnTo>
                  <a:pt x="5979287" y="165862"/>
                </a:lnTo>
                <a:lnTo>
                  <a:pt x="5944459" y="138654"/>
                </a:lnTo>
                <a:lnTo>
                  <a:pt x="5907963" y="113588"/>
                </a:lnTo>
                <a:lnTo>
                  <a:pt x="5869892" y="90759"/>
                </a:lnTo>
                <a:lnTo>
                  <a:pt x="5830343" y="70260"/>
                </a:lnTo>
                <a:lnTo>
                  <a:pt x="5789410" y="52188"/>
                </a:lnTo>
                <a:lnTo>
                  <a:pt x="5747187" y="36636"/>
                </a:lnTo>
                <a:lnTo>
                  <a:pt x="5703769" y="23699"/>
                </a:lnTo>
                <a:lnTo>
                  <a:pt x="5659251" y="13473"/>
                </a:lnTo>
                <a:lnTo>
                  <a:pt x="5613728" y="6051"/>
                </a:lnTo>
                <a:lnTo>
                  <a:pt x="5567294" y="1528"/>
                </a:lnTo>
                <a:lnTo>
                  <a:pt x="5520043" y="0"/>
                </a:lnTo>
                <a:close/>
              </a:path>
            </a:pathLst>
          </a:custGeom>
          <a:solidFill>
            <a:srgbClr val="CDDC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52603" y="481730"/>
            <a:ext cx="229235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10/90</a:t>
            </a:r>
            <a:r>
              <a:rPr spc="-80" dirty="0"/>
              <a:t> </a:t>
            </a:r>
            <a:r>
              <a:rPr spc="-15" dirty="0"/>
              <a:t>RULE</a:t>
            </a:r>
          </a:p>
        </p:txBody>
      </p:sp>
      <p:sp>
        <p:nvSpPr>
          <p:cNvPr id="7" name="object 7"/>
          <p:cNvSpPr/>
          <p:nvPr/>
        </p:nvSpPr>
        <p:spPr>
          <a:xfrm>
            <a:off x="4271638" y="1964987"/>
            <a:ext cx="1016121" cy="1010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38458" y="1964987"/>
            <a:ext cx="1008490" cy="1010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38458" y="3499688"/>
            <a:ext cx="1008490" cy="10084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71637" y="3500997"/>
            <a:ext cx="1016120" cy="1016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20625" y="2641467"/>
            <a:ext cx="1010936" cy="10109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05943" y="2054418"/>
            <a:ext cx="2437019" cy="24370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15621" y="2608900"/>
            <a:ext cx="596637" cy="5995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15620" y="1776951"/>
            <a:ext cx="599520" cy="599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11951" y="3471381"/>
            <a:ext cx="599520" cy="5995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41892" y="1774397"/>
            <a:ext cx="602075" cy="6020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341891" y="2608898"/>
            <a:ext cx="599520" cy="5995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11471" y="3405789"/>
            <a:ext cx="761834" cy="7618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11693" y="4386511"/>
            <a:ext cx="604923" cy="60784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341892" y="4386511"/>
            <a:ext cx="599520" cy="60784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650707" y="1260625"/>
            <a:ext cx="1612900" cy="44195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66700" marR="5080" indent="-254000">
              <a:lnSpc>
                <a:spcPts val="1600"/>
              </a:lnSpc>
              <a:spcBef>
                <a:spcPts val="220"/>
              </a:spcBef>
            </a:pPr>
            <a:r>
              <a:rPr sz="1400" dirty="0">
                <a:latin typeface="Century Gothic"/>
                <a:cs typeface="Century Gothic"/>
              </a:rPr>
              <a:t>The </a:t>
            </a:r>
            <a:r>
              <a:rPr sz="1400" spc="-5" dirty="0">
                <a:latin typeface="Century Gothic"/>
                <a:cs typeface="Century Gothic"/>
              </a:rPr>
              <a:t>Last </a:t>
            </a:r>
            <a:r>
              <a:rPr sz="1400" dirty="0">
                <a:latin typeface="Century Gothic"/>
                <a:cs typeface="Century Gothic"/>
              </a:rPr>
              <a:t>100</a:t>
            </a:r>
            <a:r>
              <a:rPr sz="1400" spc="-60" dirty="0">
                <a:latin typeface="Century Gothic"/>
                <a:cs typeface="Century Gothic"/>
              </a:rPr>
              <a:t> </a:t>
            </a:r>
            <a:r>
              <a:rPr sz="1400" spc="-5" dirty="0">
                <a:latin typeface="Century Gothic"/>
                <a:cs typeface="Century Gothic"/>
              </a:rPr>
              <a:t>meter  connectivity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42962" y="2470455"/>
            <a:ext cx="429259" cy="802640"/>
          </a:xfrm>
          <a:custGeom>
            <a:avLst/>
            <a:gdLst/>
            <a:ahLst/>
            <a:cxnLst/>
            <a:rect l="l" t="t" r="r" b="b"/>
            <a:pathLst>
              <a:path w="429260" h="802639">
                <a:moveTo>
                  <a:pt x="0" y="802471"/>
                </a:moveTo>
                <a:lnTo>
                  <a:pt x="428675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42962" y="3272927"/>
            <a:ext cx="429259" cy="736600"/>
          </a:xfrm>
          <a:custGeom>
            <a:avLst/>
            <a:gdLst/>
            <a:ahLst/>
            <a:cxnLst/>
            <a:rect l="l" t="t" r="r" b="b"/>
            <a:pathLst>
              <a:path w="429260" h="736600">
                <a:moveTo>
                  <a:pt x="0" y="0"/>
                </a:moveTo>
                <a:lnTo>
                  <a:pt x="428674" y="73613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87759" y="2470455"/>
            <a:ext cx="450850" cy="0"/>
          </a:xfrm>
          <a:custGeom>
            <a:avLst/>
            <a:gdLst/>
            <a:ahLst/>
            <a:cxnLst/>
            <a:rect l="l" t="t" r="r" b="b"/>
            <a:pathLst>
              <a:path w="450850">
                <a:moveTo>
                  <a:pt x="0" y="0"/>
                </a:moveTo>
                <a:lnTo>
                  <a:pt x="450698" y="1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87757" y="4009058"/>
            <a:ext cx="450850" cy="0"/>
          </a:xfrm>
          <a:custGeom>
            <a:avLst/>
            <a:gdLst/>
            <a:ahLst/>
            <a:cxnLst/>
            <a:rect l="l" t="t" r="r" b="b"/>
            <a:pathLst>
              <a:path w="450850">
                <a:moveTo>
                  <a:pt x="0" y="0"/>
                </a:moveTo>
                <a:lnTo>
                  <a:pt x="450698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46949" y="2520807"/>
            <a:ext cx="473709" cy="640715"/>
          </a:xfrm>
          <a:custGeom>
            <a:avLst/>
            <a:gdLst/>
            <a:ahLst/>
            <a:cxnLst/>
            <a:rect l="l" t="t" r="r" b="b"/>
            <a:pathLst>
              <a:path w="473710" h="640714">
                <a:moveTo>
                  <a:pt x="0" y="0"/>
                </a:moveTo>
                <a:lnTo>
                  <a:pt x="473676" y="640708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46949" y="3272927"/>
            <a:ext cx="473709" cy="731520"/>
          </a:xfrm>
          <a:custGeom>
            <a:avLst/>
            <a:gdLst/>
            <a:ahLst/>
            <a:cxnLst/>
            <a:rect l="l" t="t" r="r" b="b"/>
            <a:pathLst>
              <a:path w="473710" h="731520">
                <a:moveTo>
                  <a:pt x="0" y="731006"/>
                </a:moveTo>
                <a:lnTo>
                  <a:pt x="473676" y="0"/>
                </a:lnTo>
              </a:path>
            </a:pathLst>
          </a:custGeom>
          <a:ln w="25399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689133" y="5692803"/>
            <a:ext cx="8823325" cy="1057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2095">
              <a:spcBef>
                <a:spcPts val="100"/>
              </a:spcBef>
            </a:pPr>
            <a:r>
              <a:rPr sz="1400" dirty="0">
                <a:latin typeface="Century Gothic"/>
                <a:cs typeface="Century Gothic"/>
              </a:rPr>
              <a:t>The “last 100 </a:t>
            </a:r>
            <a:r>
              <a:rPr sz="1400" spc="-5" dirty="0">
                <a:latin typeface="Century Gothic"/>
                <a:cs typeface="Century Gothic"/>
              </a:rPr>
              <a:t>meters” represent </a:t>
            </a:r>
            <a:r>
              <a:rPr sz="1400" dirty="0">
                <a:latin typeface="Century Gothic"/>
                <a:cs typeface="Century Gothic"/>
              </a:rPr>
              <a:t>&gt; 90% </a:t>
            </a:r>
            <a:r>
              <a:rPr sz="1400" spc="-5" dirty="0">
                <a:latin typeface="Century Gothic"/>
                <a:cs typeface="Century Gothic"/>
              </a:rPr>
              <a:t>potential number </a:t>
            </a:r>
            <a:r>
              <a:rPr sz="1400" dirty="0">
                <a:latin typeface="Century Gothic"/>
                <a:cs typeface="Century Gothic"/>
              </a:rPr>
              <a:t>of</a:t>
            </a:r>
            <a:r>
              <a:rPr sz="1400" spc="75" dirty="0">
                <a:latin typeface="Century Gothic"/>
                <a:cs typeface="Century Gothic"/>
              </a:rPr>
              <a:t> </a:t>
            </a:r>
            <a:r>
              <a:rPr sz="1400" spc="-5" dirty="0">
                <a:latin typeface="Century Gothic"/>
                <a:cs typeface="Century Gothic"/>
              </a:rPr>
              <a:t>connections</a:t>
            </a:r>
            <a:endParaRPr sz="1400">
              <a:latin typeface="Century Gothic"/>
              <a:cs typeface="Century Gothic"/>
            </a:endParaRPr>
          </a:p>
          <a:p>
            <a:pPr marL="12700" marR="5080">
              <a:lnSpc>
                <a:spcPct val="98200"/>
              </a:lnSpc>
              <a:spcBef>
                <a:spcPts val="1490"/>
              </a:spcBef>
            </a:pPr>
            <a:r>
              <a:rPr sz="1400" spc="-15" dirty="0">
                <a:latin typeface="Century Gothic"/>
                <a:cs typeface="Century Gothic"/>
              </a:rPr>
              <a:t>Today, </a:t>
            </a:r>
            <a:r>
              <a:rPr sz="1400" dirty="0">
                <a:latin typeface="Century Gothic"/>
                <a:cs typeface="Century Gothic"/>
              </a:rPr>
              <a:t>the </a:t>
            </a:r>
            <a:r>
              <a:rPr sz="1400" spc="-5" dirty="0">
                <a:latin typeface="Century Gothic"/>
                <a:cs typeface="Century Gothic"/>
              </a:rPr>
              <a:t>devices used </a:t>
            </a:r>
            <a:r>
              <a:rPr sz="1400" dirty="0">
                <a:latin typeface="Century Gothic"/>
                <a:cs typeface="Century Gothic"/>
              </a:rPr>
              <a:t>in the “last 100 </a:t>
            </a:r>
            <a:r>
              <a:rPr sz="1400" spc="-5" dirty="0">
                <a:latin typeface="Century Gothic"/>
                <a:cs typeface="Century Gothic"/>
              </a:rPr>
              <a:t>meters” are typically </a:t>
            </a:r>
            <a:r>
              <a:rPr sz="1400" dirty="0">
                <a:latin typeface="Century Gothic"/>
                <a:cs typeface="Century Gothic"/>
              </a:rPr>
              <a:t>not </a:t>
            </a:r>
            <a:r>
              <a:rPr sz="1400" spc="-5" dirty="0">
                <a:latin typeface="Century Gothic"/>
                <a:cs typeface="Century Gothic"/>
              </a:rPr>
              <a:t>connected. </a:t>
            </a:r>
            <a:r>
              <a:rPr sz="1400" dirty="0">
                <a:latin typeface="Century Gothic"/>
                <a:cs typeface="Century Gothic"/>
              </a:rPr>
              <a:t>The </a:t>
            </a:r>
            <a:r>
              <a:rPr sz="1400" spc="-5" dirty="0">
                <a:latin typeface="Century Gothic"/>
                <a:cs typeface="Century Gothic"/>
              </a:rPr>
              <a:t>wide-area </a:t>
            </a:r>
            <a:r>
              <a:rPr sz="1400" dirty="0">
                <a:latin typeface="Century Gothic"/>
                <a:cs typeface="Century Gothic"/>
              </a:rPr>
              <a:t>network is  to a larger </a:t>
            </a:r>
            <a:r>
              <a:rPr sz="1400" spc="-5" dirty="0">
                <a:latin typeface="Century Gothic"/>
                <a:cs typeface="Century Gothic"/>
              </a:rPr>
              <a:t>extent connected </a:t>
            </a:r>
            <a:r>
              <a:rPr sz="1400" dirty="0">
                <a:latin typeface="Century Gothic"/>
                <a:cs typeface="Century Gothic"/>
              </a:rPr>
              <a:t>e.g. </a:t>
            </a:r>
            <a:r>
              <a:rPr sz="1400" spc="-5" dirty="0">
                <a:latin typeface="Century Gothic"/>
                <a:cs typeface="Century Gothic"/>
              </a:rPr>
              <a:t>through smartphones, </a:t>
            </a:r>
            <a:r>
              <a:rPr sz="1400" dirty="0">
                <a:latin typeface="Century Gothic"/>
                <a:cs typeface="Century Gothic"/>
              </a:rPr>
              <a:t>home </a:t>
            </a:r>
            <a:r>
              <a:rPr sz="1400" spc="-5" dirty="0">
                <a:latin typeface="Century Gothic"/>
                <a:cs typeface="Century Gothic"/>
              </a:rPr>
              <a:t>routers (e.g. ADSL routers) </a:t>
            </a:r>
            <a:r>
              <a:rPr sz="1400" dirty="0">
                <a:latin typeface="Century Gothic"/>
                <a:cs typeface="Century Gothic"/>
              </a:rPr>
              <a:t>and </a:t>
            </a:r>
            <a:r>
              <a:rPr sz="1400" spc="-5" dirty="0">
                <a:latin typeface="Century Gothic"/>
                <a:cs typeface="Century Gothic"/>
              </a:rPr>
              <a:t>GSM </a:t>
            </a:r>
            <a:r>
              <a:rPr sz="1400" dirty="0">
                <a:latin typeface="Century Gothic"/>
                <a:cs typeface="Century Gothic"/>
              </a:rPr>
              <a:t>/  3G / 4G</a:t>
            </a:r>
            <a:r>
              <a:rPr sz="1400" spc="-70" dirty="0">
                <a:latin typeface="Century Gothic"/>
                <a:cs typeface="Century Gothic"/>
              </a:rPr>
              <a:t> </a:t>
            </a:r>
            <a:r>
              <a:rPr sz="1400" spc="-5" dirty="0">
                <a:latin typeface="Century Gothic"/>
                <a:cs typeface="Century Gothic"/>
              </a:rPr>
              <a:t>Routers.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973310" y="3499688"/>
            <a:ext cx="596635" cy="5995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980321" y="1776951"/>
            <a:ext cx="599520" cy="5995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980321" y="2608901"/>
            <a:ext cx="599520" cy="6078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967870" y="4381353"/>
            <a:ext cx="602075" cy="6020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685680" y="5140702"/>
            <a:ext cx="15436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Century Gothic"/>
                <a:cs typeface="Century Gothic"/>
              </a:rPr>
              <a:t>Still</a:t>
            </a:r>
            <a:r>
              <a:rPr sz="1400" spc="-40" dirty="0">
                <a:latin typeface="Century Gothic"/>
                <a:cs typeface="Century Gothic"/>
              </a:rPr>
              <a:t> </a:t>
            </a:r>
            <a:r>
              <a:rPr sz="1400" spc="-5" dirty="0">
                <a:latin typeface="Century Gothic"/>
                <a:cs typeface="Century Gothic"/>
              </a:rPr>
              <a:t>Disconnected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34401" y="5140702"/>
            <a:ext cx="15709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Century Gothic"/>
                <a:cs typeface="Century Gothic"/>
              </a:rPr>
              <a:t>Connected</a:t>
            </a:r>
            <a:r>
              <a:rPr sz="1400" spc="-55" dirty="0">
                <a:latin typeface="Century Gothic"/>
                <a:cs typeface="Century Gothic"/>
              </a:rPr>
              <a:t> </a:t>
            </a:r>
            <a:r>
              <a:rPr sz="1400" spc="-15" dirty="0">
                <a:latin typeface="Century Gothic"/>
                <a:cs typeface="Century Gothic"/>
              </a:rPr>
              <a:t>World</a:t>
            </a:r>
            <a:endParaRPr sz="14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577233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81</TotalTime>
  <Words>844</Words>
  <Application>Microsoft Office PowerPoint</Application>
  <PresentationFormat>Widescreen</PresentationFormat>
  <Paragraphs>204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MS PGothic</vt:lpstr>
      <vt:lpstr>Arial</vt:lpstr>
      <vt:lpstr>Calibri</vt:lpstr>
      <vt:lpstr>Century Gothic</vt:lpstr>
      <vt:lpstr>Century Gothic Bold</vt:lpstr>
      <vt:lpstr>Times New Roman</vt:lpstr>
      <vt:lpstr>Trebuchet MS</vt:lpstr>
      <vt:lpstr>Tw Cen MT</vt:lpstr>
      <vt:lpstr>Circuit</vt:lpstr>
      <vt:lpstr>INTERNET OF THINGS &amp; BIG DATA THE PERFECT MARRIAGE</vt:lpstr>
      <vt:lpstr>THE PERFECT MARRIAGE</vt:lpstr>
      <vt:lpstr>PowerPoint Presentation</vt:lpstr>
      <vt:lpstr>SIZE of market – African continent</vt:lpstr>
      <vt:lpstr>Existing use cases in africa</vt:lpstr>
      <vt:lpstr>PowerPoint Presentation</vt:lpstr>
      <vt:lpstr>CHANGE IN BUSINESS MODEL</vt:lpstr>
      <vt:lpstr>PowerPoint Presentation</vt:lpstr>
      <vt:lpstr>10/90 RULE</vt:lpstr>
      <vt:lpstr>PowerPoint Presentation</vt:lpstr>
      <vt:lpstr>BUSINESS OPPORTUNITIES</vt:lpstr>
      <vt:lpstr>WHAT ARE THE BUSINESS CHALLENGES</vt:lpstr>
      <vt:lpstr>PowerPoint Presentation</vt:lpstr>
      <vt:lpstr>LEGACY BUSINESS IS STILL CONNECTIVITY</vt:lpstr>
      <vt:lpstr>LACK OF DOMAIN EXPERTISE</vt:lpstr>
      <vt:lpstr>MINDSET BLOCK</vt:lpstr>
      <vt:lpstr>STABLE BUSINESS VS. RISKY VENTURES</vt:lpstr>
      <vt:lpstr>PowerPoint Presentation</vt:lpstr>
      <vt:lpstr>END-TO-END IOT SERVICE PROVIDER</vt:lpstr>
      <vt:lpstr>IoT Logical Architecture – Open Source</vt:lpstr>
      <vt:lpstr>PowerPoint Presentation</vt:lpstr>
      <vt:lpstr>TO OVERCOME 3 KEY CHALLENGES</vt:lpstr>
      <vt:lpstr>VALUE IS CREATED BY MAKING SENSE OF DATA</vt:lpstr>
      <vt:lpstr>CHALLENGES – DATA OWNERSHIP</vt:lpstr>
      <vt:lpstr>DIFFERENT BUSINESS MODELS</vt:lpstr>
      <vt:lpstr>LATEST TRENDS AND DEVELOPMENTS</vt:lpstr>
      <vt:lpstr>WHERE TO NEXT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Lesley</dc:creator>
  <cp:lastModifiedBy>Lesley</cp:lastModifiedBy>
  <cp:revision>9</cp:revision>
  <dcterms:created xsi:type="dcterms:W3CDTF">2017-08-19T09:12:58Z</dcterms:created>
  <dcterms:modified xsi:type="dcterms:W3CDTF">2017-08-23T14:07:50Z</dcterms:modified>
</cp:coreProperties>
</file>